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2.xml" ContentType="application/vnd.openxmlformats-officedocument.presentationml.tags+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notesSlides/notesSlide2.xml" ContentType="application/vnd.openxmlformats-officedocument.presentationml.notesSlide+xml"/>
  <Override PartName="/ppt/tags/tag68.xml" ContentType="application/vnd.openxmlformats-officedocument.presentationml.tags+xml"/>
  <Override PartName="/ppt/notesSlides/notesSlide3.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4.xml" ContentType="application/vnd.openxmlformats-officedocument.presentationml.notesSlide+xml"/>
  <Override PartName="/ppt/tags/tag72.xml" ContentType="application/vnd.openxmlformats-officedocument.presentationml.tags+xml"/>
  <Override PartName="/ppt/notesSlides/notesSlide5.xml" ContentType="application/vnd.openxmlformats-officedocument.presentationml.notesSlide+xml"/>
  <Override PartName="/ppt/tags/tag73.xml" ContentType="application/vnd.openxmlformats-officedocument.presentationml.tags+xml"/>
  <Override PartName="/ppt/notesSlides/notesSlide6.xml" ContentType="application/vnd.openxmlformats-officedocument.presentationml.notesSlide+xml"/>
  <Override PartName="/ppt/tags/tag74.xml" ContentType="application/vnd.openxmlformats-officedocument.presentationml.tags+xml"/>
  <Override PartName="/ppt/notesSlides/notesSlide7.xml" ContentType="application/vnd.openxmlformats-officedocument.presentationml.notesSlide+xml"/>
  <Override PartName="/ppt/tags/tag75.xml" ContentType="application/vnd.openxmlformats-officedocument.presentationml.tags+xml"/>
  <Override PartName="/ppt/notesSlides/notesSlide8.xml" ContentType="application/vnd.openxmlformats-officedocument.presentationml.notesSlide+xml"/>
  <Override PartName="/ppt/tags/tag76.xml" ContentType="application/vnd.openxmlformats-officedocument.presentationml.tags+xml"/>
  <Override PartName="/ppt/notesSlides/notesSlide9.xml" ContentType="application/vnd.openxmlformats-officedocument.presentationml.notesSlide+xml"/>
  <Override PartName="/ppt/tags/tag77.xml" ContentType="application/vnd.openxmlformats-officedocument.presentationml.tags+xml"/>
  <Override PartName="/ppt/notesSlides/notesSlide10.xml" ContentType="application/vnd.openxmlformats-officedocument.presentationml.notesSlide+xml"/>
  <Override PartName="/ppt/tags/tag78.xml" ContentType="application/vnd.openxmlformats-officedocument.presentationml.tags+xml"/>
  <Override PartName="/ppt/notesSlides/notesSlide11.xml" ContentType="application/vnd.openxmlformats-officedocument.presentationml.notesSlide+xml"/>
  <Override PartName="/ppt/tags/tag79.xml" ContentType="application/vnd.openxmlformats-officedocument.presentationml.tags+xml"/>
  <Override PartName="/ppt/notesSlides/notesSlide12.xml" ContentType="application/vnd.openxmlformats-officedocument.presentationml.notesSlide+xml"/>
  <Override PartName="/ppt/tags/tag80.xml" ContentType="application/vnd.openxmlformats-officedocument.presentationml.tags+xml"/>
  <Override PartName="/ppt/notesSlides/notesSlide13.xml" ContentType="application/vnd.openxmlformats-officedocument.presentationml.notesSlide+xml"/>
  <Override PartName="/ppt/tags/tag81.xml" ContentType="application/vnd.openxmlformats-officedocument.presentationml.tags+xml"/>
  <Override PartName="/ppt/notesSlides/notesSlide14.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notesSlides/notesSlide15.xml" ContentType="application/vnd.openxmlformats-officedocument.presentationml.notesSlide+xml"/>
  <Override PartName="/ppt/tags/tag84.xml" ContentType="application/vnd.openxmlformats-officedocument.presentationml.tags+xml"/>
  <Override PartName="/ppt/notesSlides/notesSlide16.xml" ContentType="application/vnd.openxmlformats-officedocument.presentationml.notesSlide+xml"/>
  <Override PartName="/ppt/tags/tag85.xml" ContentType="application/vnd.openxmlformats-officedocument.presentationml.tags+xml"/>
  <Override PartName="/ppt/notesSlides/notesSlide17.xml" ContentType="application/vnd.openxmlformats-officedocument.presentationml.notesSlide+xml"/>
  <Override PartName="/ppt/tags/tag86.xml" ContentType="application/vnd.openxmlformats-officedocument.presentationml.tags+xml"/>
  <Override PartName="/ppt/notesSlides/notesSlide18.xml" ContentType="application/vnd.openxmlformats-officedocument.presentationml.notesSlide+xml"/>
  <Override PartName="/ppt/tags/tag87.xml" ContentType="application/vnd.openxmlformats-officedocument.presentationml.tags+xml"/>
  <Override PartName="/ppt/notesSlides/notesSlide19.xml" ContentType="application/vnd.openxmlformats-officedocument.presentationml.notesSlide+xml"/>
  <Override PartName="/ppt/tags/tag88.xml" ContentType="application/vnd.openxmlformats-officedocument.presentationml.tags+xml"/>
  <Override PartName="/ppt/notesSlides/notesSlide20.xml" ContentType="application/vnd.openxmlformats-officedocument.presentationml.notesSlide+xml"/>
  <Override PartName="/ppt/tags/tag89.xml" ContentType="application/vnd.openxmlformats-officedocument.presentationml.tags+xml"/>
  <Override PartName="/ppt/notesSlides/notesSlide21.xml" ContentType="application/vnd.openxmlformats-officedocument.presentationml.notesSlide+xml"/>
  <Override PartName="/ppt/tags/tag90.xml" ContentType="application/vnd.openxmlformats-officedocument.presentationml.tags+xml"/>
  <Override PartName="/ppt/notesSlides/notesSlide22.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23.xml" ContentType="application/vnd.openxmlformats-officedocument.presentationml.notesSlide+xml"/>
  <Override PartName="/ppt/tags/tag95.xml" ContentType="application/vnd.openxmlformats-officedocument.presentationml.tags+xml"/>
  <Override PartName="/ppt/notesSlides/notesSlide24.xml" ContentType="application/vnd.openxmlformats-officedocument.presentationml.notesSlide+xml"/>
  <Override PartName="/ppt/tags/tag96.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handoutMasterIdLst>
    <p:handoutMasterId r:id="rId38"/>
  </p:handoutMasterIdLst>
  <p:sldIdLst>
    <p:sldId id="256" r:id="rId2"/>
    <p:sldId id="258" r:id="rId3"/>
    <p:sldId id="289" r:id="rId4"/>
    <p:sldId id="259" r:id="rId5"/>
    <p:sldId id="290" r:id="rId6"/>
    <p:sldId id="267" r:id="rId7"/>
    <p:sldId id="268" r:id="rId8"/>
    <p:sldId id="260" r:id="rId9"/>
    <p:sldId id="291" r:id="rId10"/>
    <p:sldId id="270" r:id="rId11"/>
    <p:sldId id="292" r:id="rId12"/>
    <p:sldId id="293" r:id="rId13"/>
    <p:sldId id="294" r:id="rId14"/>
    <p:sldId id="271" r:id="rId15"/>
    <p:sldId id="272" r:id="rId16"/>
    <p:sldId id="273" r:id="rId17"/>
    <p:sldId id="274" r:id="rId18"/>
    <p:sldId id="275" r:id="rId19"/>
    <p:sldId id="277" r:id="rId20"/>
    <p:sldId id="276" r:id="rId21"/>
    <p:sldId id="296" r:id="rId22"/>
    <p:sldId id="278" r:id="rId23"/>
    <p:sldId id="279" r:id="rId24"/>
    <p:sldId id="280" r:id="rId25"/>
    <p:sldId id="281" r:id="rId26"/>
    <p:sldId id="295" r:id="rId27"/>
    <p:sldId id="282" r:id="rId28"/>
    <p:sldId id="283" r:id="rId29"/>
    <p:sldId id="284" r:id="rId30"/>
    <p:sldId id="261" r:id="rId31"/>
    <p:sldId id="285" r:id="rId32"/>
    <p:sldId id="262" r:id="rId33"/>
    <p:sldId id="286" r:id="rId34"/>
    <p:sldId id="287" r:id="rId35"/>
    <p:sldId id="288"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6">
          <p15:clr>
            <a:srgbClr val="A4A3A4"/>
          </p15:clr>
        </p15:guide>
        <p15:guide id="2" pos="38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78" autoAdjust="0"/>
    <p:restoredTop sz="73243" autoAdjust="0"/>
  </p:normalViewPr>
  <p:slideViewPr>
    <p:cSldViewPr snapToGrid="0">
      <p:cViewPr varScale="1">
        <p:scale>
          <a:sx n="69" d="100"/>
          <a:sy n="69" d="100"/>
        </p:scale>
        <p:origin x="90" y="2238"/>
      </p:cViewPr>
      <p:guideLst>
        <p:guide orient="horz" pos="2166"/>
        <p:guide pos="3847"/>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2019/7/3</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image1.png>
</file>

<file path=ppt/media/image2.jpeg>
</file>

<file path=ppt/media/image3.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2019/7/3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16</a:t>
            </a:fld>
            <a:endParaRPr lang="zh-CN" altLang="en-US"/>
          </a:p>
        </p:txBody>
      </p:sp>
    </p:spTree>
    <p:extLst>
      <p:ext uri="{BB962C8B-B14F-4D97-AF65-F5344CB8AC3E}">
        <p14:creationId xmlns:p14="http://schemas.microsoft.com/office/powerpoint/2010/main" val="1811742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chemeClr val="bg1"/>
                </a:solidFill>
                <a:latin typeface="+mn-ea"/>
                <a:cs typeface="+mj-lt"/>
              </a:rPr>
              <a:t>4---</a:t>
            </a:r>
            <a:r>
              <a:rPr lang="en-US" altLang="zh-CN" dirty="0" err="1">
                <a:solidFill>
                  <a:schemeClr val="bg1"/>
                </a:solidFill>
                <a:latin typeface="+mn-ea"/>
                <a:cs typeface="+mj-lt"/>
              </a:rPr>
              <a:t>yyextra</a:t>
            </a:r>
            <a:r>
              <a:rPr lang="en-US" altLang="zh-CN" dirty="0">
                <a:solidFill>
                  <a:schemeClr val="bg1"/>
                </a:solidFill>
                <a:latin typeface="+mn-ea"/>
                <a:cs typeface="+mj-lt"/>
              </a:rPr>
              <a:t> </a:t>
            </a:r>
            <a:r>
              <a:rPr lang="zh-CN" altLang="en-US" dirty="0">
                <a:solidFill>
                  <a:schemeClr val="bg1"/>
                </a:solidFill>
                <a:latin typeface="+mn-ea"/>
                <a:cs typeface="+mj-lt"/>
              </a:rPr>
              <a:t>其实就是把这个</a:t>
            </a:r>
            <a:r>
              <a:rPr lang="en-US" altLang="zh-CN" dirty="0">
                <a:solidFill>
                  <a:schemeClr val="bg1"/>
                </a:solidFill>
                <a:latin typeface="+mn-ea"/>
                <a:cs typeface="+mj-lt"/>
              </a:rPr>
              <a:t>extra data </a:t>
            </a:r>
            <a:r>
              <a:rPr lang="zh-CN" altLang="en-US" dirty="0">
                <a:solidFill>
                  <a:schemeClr val="bg1"/>
                </a:solidFill>
                <a:latin typeface="+mn-ea"/>
                <a:cs typeface="+mj-lt"/>
              </a:rPr>
              <a:t>赋给了</a:t>
            </a:r>
            <a:r>
              <a:rPr lang="en-US" altLang="zh-CN" dirty="0">
                <a:solidFill>
                  <a:schemeClr val="bg1"/>
                </a:solidFill>
                <a:latin typeface="+mn-ea"/>
                <a:cs typeface="+mj-lt"/>
              </a:rPr>
              <a:t>scanner</a:t>
            </a:r>
            <a:r>
              <a:rPr lang="zh-CN" altLang="en-US" dirty="0">
                <a:solidFill>
                  <a:schemeClr val="bg1"/>
                </a:solidFill>
                <a:latin typeface="+mn-ea"/>
                <a:cs typeface="+mj-lt"/>
              </a:rPr>
              <a:t>中的成员变量</a:t>
            </a:r>
            <a:r>
              <a:rPr lang="en-US" altLang="zh-CN" dirty="0" err="1">
                <a:solidFill>
                  <a:schemeClr val="bg1"/>
                </a:solidFill>
                <a:latin typeface="+mn-ea"/>
                <a:cs typeface="+mj-lt"/>
              </a:rPr>
              <a:t>yyextra_r</a:t>
            </a:r>
            <a:r>
              <a:rPr lang="zh-CN" altLang="en-US" dirty="0">
                <a:solidFill>
                  <a:schemeClr val="bg1"/>
                </a:solidFill>
                <a:latin typeface="+mn-ea"/>
                <a:cs typeface="+mj-lt"/>
              </a:rPr>
              <a:t>。这里</a:t>
            </a:r>
            <a:r>
              <a:rPr lang="en-US" altLang="zh-CN" dirty="0" err="1">
                <a:solidFill>
                  <a:schemeClr val="bg1"/>
                </a:solidFill>
                <a:latin typeface="+mn-ea"/>
                <a:cs typeface="+mj-lt"/>
              </a:rPr>
              <a:t>yyext</a:t>
            </a:r>
            <a:r>
              <a:rPr lang="zh-CN" altLang="en-US" dirty="0">
                <a:solidFill>
                  <a:schemeClr val="bg1"/>
                </a:solidFill>
                <a:latin typeface="+mn-ea"/>
                <a:cs typeface="+mj-lt"/>
              </a:rPr>
              <a:t>即是</a:t>
            </a:r>
            <a:r>
              <a:rPr lang="en-US" altLang="zh-CN" dirty="0">
                <a:solidFill>
                  <a:schemeClr val="bg1"/>
                </a:solidFill>
                <a:latin typeface="+mn-ea"/>
                <a:cs typeface="+mj-lt"/>
              </a:rPr>
              <a:t>extra data.</a:t>
            </a:r>
            <a:r>
              <a:rPr lang="zh-CN" altLang="en-US" dirty="0">
                <a:solidFill>
                  <a:schemeClr val="bg1"/>
                </a:solidFill>
                <a:latin typeface="+mn-ea"/>
                <a:cs typeface="+mj-lt"/>
              </a:rPr>
              <a:t>此方法是在</a:t>
            </a:r>
            <a:r>
              <a:rPr lang="en-US" altLang="zh-CN" dirty="0" err="1">
                <a:solidFill>
                  <a:schemeClr val="bg1"/>
                </a:solidFill>
                <a:latin typeface="+mn-ea"/>
                <a:cs typeface="+mj-lt"/>
              </a:rPr>
              <a:t>yylex</a:t>
            </a:r>
            <a:r>
              <a:rPr lang="zh-CN" altLang="en-US" dirty="0">
                <a:solidFill>
                  <a:schemeClr val="bg1"/>
                </a:solidFill>
                <a:latin typeface="+mn-ea"/>
                <a:cs typeface="+mj-lt"/>
              </a:rPr>
              <a:t>函数外调用的。在</a:t>
            </a:r>
            <a:r>
              <a:rPr lang="en-US" altLang="zh-CN" dirty="0" err="1">
                <a:solidFill>
                  <a:schemeClr val="bg1"/>
                </a:solidFill>
                <a:latin typeface="+mn-ea"/>
                <a:cs typeface="+mj-lt"/>
              </a:rPr>
              <a:t>yylex</a:t>
            </a:r>
            <a:r>
              <a:rPr lang="zh-CN" altLang="en-US" dirty="0">
                <a:solidFill>
                  <a:schemeClr val="bg1"/>
                </a:solidFill>
                <a:latin typeface="+mn-ea"/>
                <a:cs typeface="+mj-lt"/>
              </a:rPr>
              <a:t>中可以直接通过</a:t>
            </a:r>
            <a:r>
              <a:rPr lang="en-US" altLang="zh-CN" dirty="0" err="1">
                <a:solidFill>
                  <a:schemeClr val="bg1"/>
                </a:solidFill>
                <a:latin typeface="+mn-ea"/>
                <a:cs typeface="+mj-lt"/>
              </a:rPr>
              <a:t>yyextra</a:t>
            </a:r>
            <a:r>
              <a:rPr lang="zh-CN" altLang="en-US" dirty="0">
                <a:solidFill>
                  <a:schemeClr val="bg1"/>
                </a:solidFill>
                <a:latin typeface="+mn-ea"/>
                <a:cs typeface="+mj-lt"/>
              </a:rPr>
              <a:t>宏（这个宏展开后就是</a:t>
            </a:r>
            <a:r>
              <a:rPr lang="en-US" altLang="zh-CN" dirty="0">
                <a:solidFill>
                  <a:schemeClr val="bg1"/>
                </a:solidFill>
                <a:latin typeface="+mn-ea"/>
                <a:cs typeface="+mj-lt"/>
              </a:rPr>
              <a:t>scanner</a:t>
            </a:r>
            <a:r>
              <a:rPr lang="zh-CN" altLang="en-US" dirty="0">
                <a:solidFill>
                  <a:schemeClr val="bg1"/>
                </a:solidFill>
                <a:latin typeface="+mn-ea"/>
                <a:cs typeface="+mj-lt"/>
              </a:rPr>
              <a:t>的成员变量</a:t>
            </a:r>
            <a:r>
              <a:rPr lang="en-US" altLang="zh-CN" dirty="0" err="1">
                <a:solidFill>
                  <a:schemeClr val="bg1"/>
                </a:solidFill>
                <a:latin typeface="+mn-ea"/>
                <a:cs typeface="+mj-lt"/>
              </a:rPr>
              <a:t>yyextra_r</a:t>
            </a:r>
            <a:r>
              <a:rPr lang="zh-CN" altLang="en-US" dirty="0">
                <a:solidFill>
                  <a:schemeClr val="bg1"/>
                </a:solidFill>
                <a:latin typeface="+mn-ea"/>
                <a:cs typeface="+mj-lt"/>
              </a:rPr>
              <a:t>）直接读取这个参数值，也可以把结果作为此参数的一部分返回。此参数必须是 </a:t>
            </a:r>
            <a:r>
              <a:rPr lang="en-US" altLang="zh-CN" dirty="0">
                <a:solidFill>
                  <a:schemeClr val="bg1"/>
                </a:solidFill>
                <a:latin typeface="+mn-ea"/>
                <a:cs typeface="+mj-lt"/>
              </a:rPr>
              <a:t>Reentrant Scanner</a:t>
            </a:r>
            <a:r>
              <a:rPr lang="zh-CN" altLang="en-US" dirty="0">
                <a:solidFill>
                  <a:schemeClr val="bg1"/>
                </a:solidFill>
                <a:latin typeface="+mn-ea"/>
                <a:cs typeface="+mj-lt"/>
              </a:rPr>
              <a:t>中使用即打开了参数</a:t>
            </a:r>
            <a:r>
              <a:rPr lang="en-US" altLang="zh-CN" dirty="0">
                <a:solidFill>
                  <a:schemeClr val="bg1"/>
                </a:solidFill>
                <a:latin typeface="+mn-ea"/>
                <a:cs typeface="+mj-lt"/>
              </a:rPr>
              <a:t>%option reentrant.</a:t>
            </a:r>
            <a:r>
              <a:rPr lang="zh-CN" altLang="en-US" dirty="0">
                <a:solidFill>
                  <a:schemeClr val="bg1"/>
                </a:solidFill>
                <a:latin typeface="+mn-ea"/>
                <a:cs typeface="+mj-lt"/>
              </a:rPr>
              <a:t>。</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t>5---</a:t>
            </a:r>
            <a:r>
              <a:rPr lang="en-US" altLang="zh-CN" dirty="0" err="1">
                <a:solidFill>
                  <a:schemeClr val="bg1"/>
                </a:solidFill>
                <a:latin typeface="+mn-ea"/>
                <a:cs typeface="+mj-lt"/>
              </a:rPr>
              <a:t>yylval</a:t>
            </a:r>
            <a:r>
              <a:rPr lang="en-US" altLang="zh-CN" dirty="0">
                <a:solidFill>
                  <a:schemeClr val="bg1"/>
                </a:solidFill>
                <a:latin typeface="+mn-ea"/>
                <a:cs typeface="+mj-lt"/>
              </a:rPr>
              <a:t> </a:t>
            </a:r>
            <a:r>
              <a:rPr lang="zh-CN" altLang="en-US" dirty="0"/>
              <a:t>一般定义为一个</a:t>
            </a:r>
            <a:r>
              <a:rPr lang="en-US" altLang="zh-CN" dirty="0"/>
              <a:t>union</a:t>
            </a:r>
            <a:r>
              <a:rPr lang="zh-CN" altLang="en-US" dirty="0"/>
              <a:t>类型，在</a:t>
            </a:r>
            <a:r>
              <a:rPr lang="en-US" altLang="zh-CN" dirty="0"/>
              <a:t>Bison</a:t>
            </a:r>
            <a:r>
              <a:rPr lang="zh-CN" altLang="en-US" dirty="0"/>
              <a:t>中将</a:t>
            </a:r>
            <a:r>
              <a:rPr lang="en-US" altLang="zh-CN" dirty="0"/>
              <a:t>token</a:t>
            </a:r>
            <a:r>
              <a:rPr lang="zh-CN" altLang="en-US" dirty="0"/>
              <a:t>和这个</a:t>
            </a:r>
            <a:r>
              <a:rPr lang="en-US" altLang="zh-CN" dirty="0"/>
              <a:t>union</a:t>
            </a:r>
            <a:r>
              <a:rPr lang="zh-CN" altLang="en-US" dirty="0"/>
              <a:t>中的一个变量绑定。然后在</a:t>
            </a:r>
            <a:r>
              <a:rPr lang="en-US" altLang="zh-CN" dirty="0" err="1"/>
              <a:t>scan.l</a:t>
            </a:r>
            <a:r>
              <a:rPr lang="zh-CN" altLang="en-US" dirty="0"/>
              <a:t>中直接将对应值设置到</a:t>
            </a:r>
            <a:r>
              <a:rPr lang="en-US" altLang="zh-CN" dirty="0" err="1"/>
              <a:t>yylval</a:t>
            </a:r>
            <a:r>
              <a:rPr lang="en-US" altLang="zh-CN" dirty="0"/>
              <a:t>-&gt;(union </a:t>
            </a:r>
            <a:r>
              <a:rPr lang="zh-CN" altLang="en-US" dirty="0"/>
              <a:t>的成员变量</a:t>
            </a:r>
            <a:r>
              <a:rPr lang="en-US" altLang="zh-CN" dirty="0"/>
              <a:t>).</a:t>
            </a:r>
            <a:r>
              <a:rPr lang="zh-CN" altLang="en-US" dirty="0"/>
              <a:t>如此这般，在</a:t>
            </a:r>
            <a:r>
              <a:rPr lang="en-US" altLang="zh-CN" dirty="0" err="1"/>
              <a:t>yyparse</a:t>
            </a:r>
            <a:r>
              <a:rPr lang="zh-CN" altLang="en-US" dirty="0"/>
              <a:t>中即可获取到</a:t>
            </a:r>
            <a:r>
              <a:rPr lang="en-US" altLang="zh-CN" dirty="0"/>
              <a:t>,token </a:t>
            </a:r>
            <a:r>
              <a:rPr lang="zh-CN" altLang="en-US" dirty="0"/>
              <a:t>和 其对应的值。</a:t>
            </a:r>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17</a:t>
            </a:fld>
            <a:endParaRPr lang="zh-CN" altLang="en-US"/>
          </a:p>
        </p:txBody>
      </p:sp>
    </p:spTree>
    <p:extLst>
      <p:ext uri="{BB962C8B-B14F-4D97-AF65-F5344CB8AC3E}">
        <p14:creationId xmlns:p14="http://schemas.microsoft.com/office/powerpoint/2010/main" val="30537126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18</a:t>
            </a:fld>
            <a:endParaRPr lang="zh-CN" altLang="en-US"/>
          </a:p>
        </p:txBody>
      </p:sp>
    </p:spTree>
    <p:extLst>
      <p:ext uri="{BB962C8B-B14F-4D97-AF65-F5344CB8AC3E}">
        <p14:creationId xmlns:p14="http://schemas.microsoft.com/office/powerpoint/2010/main" val="104005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19</a:t>
            </a:fld>
            <a:endParaRPr lang="zh-CN" altLang="en-US"/>
          </a:p>
        </p:txBody>
      </p:sp>
    </p:spTree>
    <p:extLst>
      <p:ext uri="{BB962C8B-B14F-4D97-AF65-F5344CB8AC3E}">
        <p14:creationId xmlns:p14="http://schemas.microsoft.com/office/powerpoint/2010/main" val="1491357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20</a:t>
            </a:fld>
            <a:endParaRPr lang="zh-CN" altLang="en-US"/>
          </a:p>
        </p:txBody>
      </p:sp>
    </p:spTree>
    <p:extLst>
      <p:ext uri="{BB962C8B-B14F-4D97-AF65-F5344CB8AC3E}">
        <p14:creationId xmlns:p14="http://schemas.microsoft.com/office/powerpoint/2010/main" val="229700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22</a:t>
            </a:fld>
            <a:endParaRPr lang="zh-CN" altLang="en-US"/>
          </a:p>
        </p:txBody>
      </p:sp>
    </p:spTree>
    <p:extLst>
      <p:ext uri="{BB962C8B-B14F-4D97-AF65-F5344CB8AC3E}">
        <p14:creationId xmlns:p14="http://schemas.microsoft.com/office/powerpoint/2010/main" val="25264542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23</a:t>
            </a:fld>
            <a:endParaRPr lang="zh-CN" altLang="en-US"/>
          </a:p>
        </p:txBody>
      </p:sp>
    </p:spTree>
    <p:extLst>
      <p:ext uri="{BB962C8B-B14F-4D97-AF65-F5344CB8AC3E}">
        <p14:creationId xmlns:p14="http://schemas.microsoft.com/office/powerpoint/2010/main" val="3281884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24</a:t>
            </a:fld>
            <a:endParaRPr lang="zh-CN" altLang="en-US"/>
          </a:p>
        </p:txBody>
      </p:sp>
    </p:spTree>
    <p:extLst>
      <p:ext uri="{BB962C8B-B14F-4D97-AF65-F5344CB8AC3E}">
        <p14:creationId xmlns:p14="http://schemas.microsoft.com/office/powerpoint/2010/main" val="39472669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25</a:t>
            </a:fld>
            <a:endParaRPr lang="zh-CN" altLang="en-US"/>
          </a:p>
        </p:txBody>
      </p:sp>
    </p:spTree>
    <p:extLst>
      <p:ext uri="{BB962C8B-B14F-4D97-AF65-F5344CB8AC3E}">
        <p14:creationId xmlns:p14="http://schemas.microsoft.com/office/powerpoint/2010/main" val="6760885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26</a:t>
            </a:fld>
            <a:endParaRPr lang="zh-CN" altLang="en-US"/>
          </a:p>
        </p:txBody>
      </p:sp>
    </p:spTree>
    <p:extLst>
      <p:ext uri="{BB962C8B-B14F-4D97-AF65-F5344CB8AC3E}">
        <p14:creationId xmlns:p14="http://schemas.microsoft.com/office/powerpoint/2010/main" val="39632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PG</a:t>
            </a:r>
            <a:r>
              <a:rPr lang="zh-CN" altLang="en-US" dirty="0"/>
              <a:t>中所有的节点类型都定义在这里。</a:t>
            </a:r>
          </a:p>
        </p:txBody>
      </p:sp>
      <p:sp>
        <p:nvSpPr>
          <p:cNvPr id="4" name="灯片编号占位符 3"/>
          <p:cNvSpPr>
            <a:spLocks noGrp="1"/>
          </p:cNvSpPr>
          <p:nvPr>
            <p:ph type="sldNum" sz="quarter" idx="5"/>
          </p:nvPr>
        </p:nvSpPr>
        <p:spPr/>
        <p:txBody>
          <a:bodyPr/>
          <a:lstStyle/>
          <a:p>
            <a:fld id="{5849F42C-2DAE-424C-A4B8-3140182C3E9F}" type="slidenum">
              <a:rPr lang="zh-CN" altLang="en-US" smtClean="0"/>
              <a:t>6</a:t>
            </a:fld>
            <a:endParaRPr lang="zh-CN" altLang="en-US"/>
          </a:p>
        </p:txBody>
      </p:sp>
    </p:spTree>
    <p:extLst>
      <p:ext uri="{BB962C8B-B14F-4D97-AF65-F5344CB8AC3E}">
        <p14:creationId xmlns:p14="http://schemas.microsoft.com/office/powerpoint/2010/main" val="26702598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27</a:t>
            </a:fld>
            <a:endParaRPr lang="zh-CN" altLang="en-US"/>
          </a:p>
        </p:txBody>
      </p:sp>
    </p:spTree>
    <p:extLst>
      <p:ext uri="{BB962C8B-B14F-4D97-AF65-F5344CB8AC3E}">
        <p14:creationId xmlns:p14="http://schemas.microsoft.com/office/powerpoint/2010/main" val="284025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28</a:t>
            </a:fld>
            <a:endParaRPr lang="zh-CN" altLang="en-US"/>
          </a:p>
        </p:txBody>
      </p:sp>
    </p:spTree>
    <p:extLst>
      <p:ext uri="{BB962C8B-B14F-4D97-AF65-F5344CB8AC3E}">
        <p14:creationId xmlns:p14="http://schemas.microsoft.com/office/powerpoint/2010/main" val="24374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29</a:t>
            </a:fld>
            <a:endParaRPr lang="zh-CN" altLang="en-US"/>
          </a:p>
        </p:txBody>
      </p:sp>
    </p:spTree>
    <p:extLst>
      <p:ext uri="{BB962C8B-B14F-4D97-AF65-F5344CB8AC3E}">
        <p14:creationId xmlns:p14="http://schemas.microsoft.com/office/powerpoint/2010/main" val="1905726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err="1"/>
              <a:t>yyparse</a:t>
            </a:r>
            <a:r>
              <a:rPr lang="zh-CN" altLang="en-US" dirty="0"/>
              <a:t>中通过调用</a:t>
            </a:r>
            <a:r>
              <a:rPr lang="en-US" altLang="zh-CN" dirty="0" err="1"/>
              <a:t>yylex</a:t>
            </a:r>
            <a:r>
              <a:rPr lang="zh-CN" altLang="en-US" dirty="0"/>
              <a:t>来分析第一个单词这需要注意一下：在 在</a:t>
            </a:r>
            <a:r>
              <a:rPr lang="en-US" altLang="zh-CN" dirty="0" err="1"/>
              <a:t>gram.y</a:t>
            </a:r>
            <a:r>
              <a:rPr lang="zh-CN" altLang="en-US" dirty="0"/>
              <a:t>中已经使用了</a:t>
            </a:r>
            <a:r>
              <a:rPr lang="en-US" altLang="zh-CN" dirty="0"/>
              <a:t>%name-prefix="</a:t>
            </a:r>
            <a:r>
              <a:rPr lang="en-US" altLang="zh-CN" dirty="0" err="1"/>
              <a:t>base_yy</a:t>
            </a:r>
            <a:r>
              <a:rPr lang="en-US" altLang="zh-CN" dirty="0"/>
              <a:t>"</a:t>
            </a:r>
            <a:r>
              <a:rPr lang="zh-CN" altLang="en-US" dirty="0"/>
              <a:t>，所以这里的</a:t>
            </a:r>
            <a:r>
              <a:rPr lang="en-US" altLang="zh-CN" dirty="0" err="1"/>
              <a:t>yyparse</a:t>
            </a:r>
            <a:r>
              <a:rPr lang="zh-CN" altLang="en-US" dirty="0"/>
              <a:t>，和</a:t>
            </a:r>
            <a:r>
              <a:rPr lang="en-US" altLang="zh-CN" dirty="0" err="1"/>
              <a:t>yylex</a:t>
            </a:r>
            <a:r>
              <a:rPr lang="zh-CN" altLang="en-US" dirty="0"/>
              <a:t>，实际上最后都是调用的</a:t>
            </a:r>
            <a:r>
              <a:rPr lang="en-US" altLang="zh-CN" dirty="0" err="1"/>
              <a:t>base_yyparse</a:t>
            </a:r>
            <a:r>
              <a:rPr lang="en-US" altLang="zh-CN" dirty="0"/>
              <a:t>,</a:t>
            </a:r>
            <a:r>
              <a:rPr lang="zh-CN" altLang="en-US" dirty="0"/>
              <a:t>和</a:t>
            </a:r>
            <a:r>
              <a:rPr lang="en-US" altLang="zh-CN" dirty="0" err="1"/>
              <a:t>base_yylex</a:t>
            </a:r>
            <a:r>
              <a:rPr lang="zh-CN" altLang="en-US" dirty="0"/>
              <a:t>，这里需要关心的是</a:t>
            </a:r>
            <a:r>
              <a:rPr lang="en-US" altLang="zh-CN" dirty="0" err="1"/>
              <a:t>base_yylex</a:t>
            </a:r>
            <a:r>
              <a:rPr lang="en-US" altLang="zh-CN" dirty="0"/>
              <a:t>.</a:t>
            </a:r>
            <a:r>
              <a:rPr lang="zh-CN" altLang="en-US" dirty="0"/>
              <a:t>因为在</a:t>
            </a:r>
            <a:r>
              <a:rPr lang="en-US" altLang="zh-CN" dirty="0" err="1"/>
              <a:t>scan.l</a:t>
            </a:r>
            <a:r>
              <a:rPr lang="zh-CN" altLang="en-US" dirty="0"/>
              <a:t>中定义了</a:t>
            </a:r>
            <a:r>
              <a:rPr lang="en-US" altLang="zh-CN" dirty="0"/>
              <a:t>%option prefix="</a:t>
            </a:r>
            <a:r>
              <a:rPr lang="en-US" altLang="zh-CN" dirty="0" err="1"/>
              <a:t>core_yy</a:t>
            </a:r>
            <a:r>
              <a:rPr lang="en-US" altLang="zh-CN" dirty="0"/>
              <a:t>"</a:t>
            </a:r>
            <a:r>
              <a:rPr lang="zh-CN" altLang="en-US" dirty="0"/>
              <a:t>，所以在</a:t>
            </a:r>
            <a:r>
              <a:rPr lang="en-US" altLang="zh-CN" dirty="0" err="1"/>
              <a:t>scan.c</a:t>
            </a:r>
            <a:r>
              <a:rPr lang="zh-CN" altLang="en-US" dirty="0"/>
              <a:t>中生成的</a:t>
            </a:r>
            <a:r>
              <a:rPr lang="en-US" altLang="zh-CN" dirty="0" err="1"/>
              <a:t>yylex</a:t>
            </a:r>
            <a:r>
              <a:rPr lang="zh-CN" altLang="en-US" dirty="0"/>
              <a:t>的函数名被重定义为来了</a:t>
            </a:r>
            <a:r>
              <a:rPr lang="en-US" altLang="zh-CN" dirty="0" err="1"/>
              <a:t>core_yylex</a:t>
            </a:r>
            <a:r>
              <a:rPr lang="en-US" altLang="zh-CN" dirty="0"/>
              <a:t>.</a:t>
            </a:r>
            <a:r>
              <a:rPr lang="zh-CN" altLang="en-US" dirty="0"/>
              <a:t>这里出现了不匹配，</a:t>
            </a:r>
            <a:r>
              <a:rPr lang="en-US" altLang="zh-CN" dirty="0"/>
              <a:t>PG,</a:t>
            </a:r>
            <a:r>
              <a:rPr lang="zh-CN" altLang="en-US" dirty="0"/>
              <a:t>是通过自己写了</a:t>
            </a:r>
            <a:r>
              <a:rPr lang="en-US" altLang="zh-CN" dirty="0" err="1"/>
              <a:t>base_yylex</a:t>
            </a:r>
            <a:r>
              <a:rPr lang="zh-CN" altLang="en-US" dirty="0"/>
              <a:t>函数，其中调用了</a:t>
            </a:r>
            <a:r>
              <a:rPr lang="en-US" altLang="zh-CN" dirty="0" err="1"/>
              <a:t>core_yylex</a:t>
            </a:r>
            <a:r>
              <a:rPr lang="en-US" altLang="zh-CN" dirty="0"/>
              <a:t>. </a:t>
            </a:r>
            <a:r>
              <a:rPr lang="zh-CN" altLang="en-US" dirty="0"/>
              <a:t>那为什么要这么做呢，因为</a:t>
            </a:r>
            <a:r>
              <a:rPr lang="en-US" altLang="zh-CN" dirty="0"/>
              <a:t>Flex</a:t>
            </a:r>
            <a:r>
              <a:rPr lang="zh-CN" altLang="en-US" dirty="0"/>
              <a:t>解析的时候默认只是向前多看一个</a:t>
            </a:r>
            <a:r>
              <a:rPr lang="en-US" altLang="zh-CN" dirty="0"/>
              <a:t>token,</a:t>
            </a:r>
            <a:r>
              <a:rPr lang="zh-CN" altLang="en-US" dirty="0"/>
              <a:t>来做匹配的， 但是在</a:t>
            </a:r>
            <a:r>
              <a:rPr lang="en-US" altLang="zh-CN" dirty="0"/>
              <a:t>SQL</a:t>
            </a:r>
            <a:r>
              <a:rPr lang="zh-CN" altLang="en-US" dirty="0"/>
              <a:t>中有些语句匹配是需要向前多看多于一个</a:t>
            </a:r>
            <a:r>
              <a:rPr lang="en-US" altLang="zh-CN" dirty="0"/>
              <a:t>token</a:t>
            </a:r>
            <a:r>
              <a:rPr lang="zh-CN" altLang="en-US" dirty="0"/>
              <a:t>的，为了实现这点，</a:t>
            </a:r>
            <a:r>
              <a:rPr lang="en-US" altLang="zh-CN" dirty="0"/>
              <a:t>PG</a:t>
            </a:r>
            <a:r>
              <a:rPr lang="zh-CN" altLang="en-US" dirty="0"/>
              <a:t>采用在</a:t>
            </a:r>
            <a:r>
              <a:rPr lang="en-US" altLang="zh-CN" dirty="0" err="1"/>
              <a:t>base_yylex</a:t>
            </a:r>
            <a:r>
              <a:rPr lang="zh-CN" altLang="en-US" dirty="0"/>
              <a:t>中读取</a:t>
            </a:r>
            <a:r>
              <a:rPr lang="en-US" altLang="zh-CN" dirty="0"/>
              <a:t>token</a:t>
            </a:r>
            <a:r>
              <a:rPr lang="zh-CN" altLang="en-US" dirty="0"/>
              <a:t>，然后做替换的方式实现匹配多个</a:t>
            </a:r>
            <a:r>
              <a:rPr lang="en-US" altLang="zh-CN" dirty="0"/>
              <a:t>token.</a:t>
            </a:r>
            <a:r>
              <a:rPr lang="zh-CN" altLang="en-US" dirty="0"/>
              <a:t>例如 如果是 </a:t>
            </a:r>
            <a:r>
              <a:rPr lang="en-US" altLang="zh-CN" dirty="0"/>
              <a:t>WITH TIME</a:t>
            </a:r>
            <a:r>
              <a:rPr lang="zh-CN" altLang="en-US" dirty="0"/>
              <a:t>，那么这两个</a:t>
            </a:r>
            <a:r>
              <a:rPr lang="en-US" altLang="zh-CN" dirty="0"/>
              <a:t>token </a:t>
            </a:r>
            <a:r>
              <a:rPr lang="zh-CN" altLang="en-US" dirty="0"/>
              <a:t>将被替换成</a:t>
            </a:r>
            <a:r>
              <a:rPr lang="en-US" altLang="zh-CN" dirty="0"/>
              <a:t>WITH_LA.</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33</a:t>
            </a:fld>
            <a:endParaRPr lang="zh-CN" altLang="en-US"/>
          </a:p>
        </p:txBody>
      </p:sp>
    </p:spTree>
    <p:extLst>
      <p:ext uri="{BB962C8B-B14F-4D97-AF65-F5344CB8AC3E}">
        <p14:creationId xmlns:p14="http://schemas.microsoft.com/office/powerpoint/2010/main" val="20520010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34</a:t>
            </a:fld>
            <a:endParaRPr lang="zh-CN" altLang="en-US"/>
          </a:p>
        </p:txBody>
      </p:sp>
    </p:spTree>
    <p:extLst>
      <p:ext uri="{BB962C8B-B14F-4D97-AF65-F5344CB8AC3E}">
        <p14:creationId xmlns:p14="http://schemas.microsoft.com/office/powerpoint/2010/main" val="10955142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35</a:t>
            </a:fld>
            <a:endParaRPr lang="zh-CN" altLang="en-US"/>
          </a:p>
        </p:txBody>
      </p:sp>
    </p:spTree>
    <p:extLst>
      <p:ext uri="{BB962C8B-B14F-4D97-AF65-F5344CB8AC3E}">
        <p14:creationId xmlns:p14="http://schemas.microsoft.com/office/powerpoint/2010/main" val="4248644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a:t>PG</a:t>
            </a:r>
            <a:r>
              <a:rPr lang="zh-CN" altLang="en-US" dirty="0"/>
              <a:t>中所有的节点类型都定义在这里。</a:t>
            </a:r>
          </a:p>
        </p:txBody>
      </p:sp>
      <p:sp>
        <p:nvSpPr>
          <p:cNvPr id="4" name="灯片编号占位符 3"/>
          <p:cNvSpPr>
            <a:spLocks noGrp="1"/>
          </p:cNvSpPr>
          <p:nvPr>
            <p:ph type="sldNum" sz="quarter" idx="5"/>
          </p:nvPr>
        </p:nvSpPr>
        <p:spPr/>
        <p:txBody>
          <a:bodyPr/>
          <a:lstStyle/>
          <a:p>
            <a:fld id="{5849F42C-2DAE-424C-A4B8-3140182C3E9F}" type="slidenum">
              <a:rPr lang="zh-CN" altLang="en-US" smtClean="0"/>
              <a:t>7</a:t>
            </a:fld>
            <a:endParaRPr lang="zh-CN" altLang="en-US"/>
          </a:p>
        </p:txBody>
      </p:sp>
    </p:spTree>
    <p:extLst>
      <p:ext uri="{BB962C8B-B14F-4D97-AF65-F5344CB8AC3E}">
        <p14:creationId xmlns:p14="http://schemas.microsoft.com/office/powerpoint/2010/main" val="926557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solidFill>
                <a:schemeClr val="bg1"/>
              </a:solidFill>
              <a:latin typeface="+mn-ea"/>
              <a:cs typeface="+mj-lt"/>
            </a:endParaRPr>
          </a:p>
        </p:txBody>
      </p:sp>
      <p:sp>
        <p:nvSpPr>
          <p:cNvPr id="4" name="灯片编号占位符 3"/>
          <p:cNvSpPr>
            <a:spLocks noGrp="1"/>
          </p:cNvSpPr>
          <p:nvPr>
            <p:ph type="sldNum" sz="quarter" idx="5"/>
          </p:nvPr>
        </p:nvSpPr>
        <p:spPr/>
        <p:txBody>
          <a:bodyPr/>
          <a:lstStyle/>
          <a:p>
            <a:fld id="{5849F42C-2DAE-424C-A4B8-3140182C3E9F}" type="slidenum">
              <a:rPr lang="zh-CN" altLang="en-US" smtClean="0"/>
              <a:t>10</a:t>
            </a:fld>
            <a:endParaRPr lang="zh-CN" altLang="en-US"/>
          </a:p>
        </p:txBody>
      </p:sp>
    </p:spTree>
    <p:extLst>
      <p:ext uri="{BB962C8B-B14F-4D97-AF65-F5344CB8AC3E}">
        <p14:creationId xmlns:p14="http://schemas.microsoft.com/office/powerpoint/2010/main" val="2324101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solidFill>
                <a:schemeClr val="bg1"/>
              </a:solidFill>
              <a:latin typeface="+mn-ea"/>
              <a:cs typeface="+mj-lt"/>
            </a:endParaRPr>
          </a:p>
        </p:txBody>
      </p:sp>
      <p:sp>
        <p:nvSpPr>
          <p:cNvPr id="4" name="灯片编号占位符 3"/>
          <p:cNvSpPr>
            <a:spLocks noGrp="1"/>
          </p:cNvSpPr>
          <p:nvPr>
            <p:ph type="sldNum" sz="quarter" idx="5"/>
          </p:nvPr>
        </p:nvSpPr>
        <p:spPr/>
        <p:txBody>
          <a:bodyPr/>
          <a:lstStyle/>
          <a:p>
            <a:fld id="{5849F42C-2DAE-424C-A4B8-3140182C3E9F}" type="slidenum">
              <a:rPr lang="zh-CN" altLang="en-US" smtClean="0"/>
              <a:t>11</a:t>
            </a:fld>
            <a:endParaRPr lang="zh-CN" altLang="en-US"/>
          </a:p>
        </p:txBody>
      </p:sp>
    </p:spTree>
    <p:extLst>
      <p:ext uri="{BB962C8B-B14F-4D97-AF65-F5344CB8AC3E}">
        <p14:creationId xmlns:p14="http://schemas.microsoft.com/office/powerpoint/2010/main" val="172014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solidFill>
                <a:schemeClr val="bg1"/>
              </a:solidFill>
              <a:latin typeface="+mn-ea"/>
              <a:cs typeface="+mj-lt"/>
            </a:endParaRPr>
          </a:p>
        </p:txBody>
      </p:sp>
      <p:sp>
        <p:nvSpPr>
          <p:cNvPr id="4" name="灯片编号占位符 3"/>
          <p:cNvSpPr>
            <a:spLocks noGrp="1"/>
          </p:cNvSpPr>
          <p:nvPr>
            <p:ph type="sldNum" sz="quarter" idx="5"/>
          </p:nvPr>
        </p:nvSpPr>
        <p:spPr/>
        <p:txBody>
          <a:bodyPr/>
          <a:lstStyle/>
          <a:p>
            <a:fld id="{5849F42C-2DAE-424C-A4B8-3140182C3E9F}" type="slidenum">
              <a:rPr lang="zh-CN" altLang="en-US" smtClean="0"/>
              <a:t>12</a:t>
            </a:fld>
            <a:endParaRPr lang="zh-CN" altLang="en-US"/>
          </a:p>
        </p:txBody>
      </p:sp>
    </p:spTree>
    <p:extLst>
      <p:ext uri="{BB962C8B-B14F-4D97-AF65-F5344CB8AC3E}">
        <p14:creationId xmlns:p14="http://schemas.microsoft.com/office/powerpoint/2010/main" val="1368019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13</a:t>
            </a:fld>
            <a:endParaRPr lang="zh-CN" altLang="en-US"/>
          </a:p>
        </p:txBody>
      </p:sp>
    </p:spTree>
    <p:extLst>
      <p:ext uri="{BB962C8B-B14F-4D97-AF65-F5344CB8AC3E}">
        <p14:creationId xmlns:p14="http://schemas.microsoft.com/office/powerpoint/2010/main" val="1098564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14</a:t>
            </a:fld>
            <a:endParaRPr lang="zh-CN" altLang="en-US"/>
          </a:p>
        </p:txBody>
      </p:sp>
    </p:spTree>
    <p:extLst>
      <p:ext uri="{BB962C8B-B14F-4D97-AF65-F5344CB8AC3E}">
        <p14:creationId xmlns:p14="http://schemas.microsoft.com/office/powerpoint/2010/main" val="1724630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t>15</a:t>
            </a:fld>
            <a:endParaRPr lang="zh-CN" altLang="en-US"/>
          </a:p>
        </p:txBody>
      </p:sp>
    </p:spTree>
    <p:extLst>
      <p:ext uri="{BB962C8B-B14F-4D97-AF65-F5344CB8AC3E}">
        <p14:creationId xmlns:p14="http://schemas.microsoft.com/office/powerpoint/2010/main" val="39548904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5" Type="http://schemas.openxmlformats.org/officeDocument/2006/relationships/slideMaster" Target="../slideMasters/slideMaster1.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2019/7/3</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2019/7/3</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2019/7/3</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2019/7/3</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2019/7/3</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2019/7/3</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2019/7/3</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2019/7/3</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2019/7/3</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2019/7/3</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7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7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7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7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8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8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8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8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8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8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8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8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88.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89.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90.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94.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5.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1.bin"/><Relationship Id="rId4"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9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培训PPT封面"/>
          <p:cNvPicPr>
            <a:picLocks noChangeAspect="1"/>
          </p:cNvPicPr>
          <p:nvPr/>
        </p:nvPicPr>
        <p:blipFill>
          <a:blip r:embed="rId4"/>
          <a:stretch>
            <a:fillRect/>
          </a:stretch>
        </p:blipFill>
        <p:spPr>
          <a:xfrm>
            <a:off x="-10795" y="-47625"/>
            <a:ext cx="12282805" cy="6913880"/>
          </a:xfrm>
          <a:prstGeom prst="rect">
            <a:avLst/>
          </a:prstGeom>
        </p:spPr>
      </p:pic>
      <p:sp>
        <p:nvSpPr>
          <p:cNvPr id="7" name="文本框 6"/>
          <p:cNvSpPr txBox="1"/>
          <p:nvPr/>
        </p:nvSpPr>
        <p:spPr>
          <a:xfrm>
            <a:off x="862330" y="4227830"/>
            <a:ext cx="10270490" cy="769441"/>
          </a:xfrm>
          <a:prstGeom prst="rect">
            <a:avLst/>
          </a:prstGeom>
          <a:noFill/>
        </p:spPr>
        <p:txBody>
          <a:bodyPr wrap="square" rtlCol="0">
            <a:spAutoFit/>
          </a:bodyPr>
          <a:lstStyle/>
          <a:p>
            <a:r>
              <a:rPr lang="en-US" altLang="zh-CN" sz="4400" dirty="0">
                <a:solidFill>
                  <a:schemeClr val="bg1"/>
                </a:solidFill>
                <a:latin typeface="方正兰亭准黑_GBK" panose="02000000000000000000" charset="-122"/>
                <a:ea typeface="方正兰亭准黑_GBK" panose="02000000000000000000" charset="-122"/>
              </a:rPr>
              <a:t>PostgreSQL Parser </a:t>
            </a:r>
            <a:r>
              <a:rPr lang="zh-CN" altLang="en-US" sz="4400" dirty="0">
                <a:solidFill>
                  <a:schemeClr val="bg1"/>
                </a:solidFill>
                <a:latin typeface="方正兰亭准黑_GBK" panose="02000000000000000000" charset="-122"/>
                <a:ea typeface="方正兰亭准黑_GBK" panose="02000000000000000000" charset="-122"/>
              </a:rPr>
              <a:t>内核分析</a:t>
            </a:r>
          </a:p>
        </p:txBody>
      </p:sp>
      <p:sp>
        <p:nvSpPr>
          <p:cNvPr id="8" name="文本框 7"/>
          <p:cNvSpPr txBox="1"/>
          <p:nvPr/>
        </p:nvSpPr>
        <p:spPr>
          <a:xfrm>
            <a:off x="946785" y="5061585"/>
            <a:ext cx="3423285" cy="553085"/>
          </a:xfrm>
          <a:prstGeom prst="rect">
            <a:avLst/>
          </a:prstGeom>
          <a:noFill/>
        </p:spPr>
        <p:txBody>
          <a:bodyPr wrap="square" rtlCol="0">
            <a:spAutoFit/>
          </a:bodyPr>
          <a:lstStyle/>
          <a:p>
            <a:r>
              <a:rPr lang="zh-CN" altLang="en-US" sz="3000" dirty="0">
                <a:solidFill>
                  <a:schemeClr val="bg1"/>
                </a:solidFill>
                <a:latin typeface="方正兰亭准黑_GBK" panose="02000000000000000000" charset="-122"/>
                <a:ea typeface="方正兰亭准黑_GBK" panose="02000000000000000000" charset="-122"/>
              </a:rPr>
              <a:t>邵大明</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4801314"/>
          </a:xfrm>
          <a:prstGeom prst="rect">
            <a:avLst/>
          </a:prstGeom>
          <a:noFill/>
        </p:spPr>
        <p:txBody>
          <a:bodyPr wrap="square" rtlCol="0">
            <a:spAutoFit/>
          </a:bodyPr>
          <a:lstStyle/>
          <a:p>
            <a:r>
              <a:rPr lang="en-US" altLang="zh-CN" sz="2400" dirty="0">
                <a:solidFill>
                  <a:schemeClr val="bg1"/>
                </a:solidFill>
                <a:latin typeface="+mn-ea"/>
                <a:cs typeface="+mj-lt"/>
              </a:rPr>
              <a:t>1.</a:t>
            </a:r>
            <a:r>
              <a:rPr lang="zh-CN" altLang="en-US" sz="2400" dirty="0">
                <a:solidFill>
                  <a:schemeClr val="bg1"/>
                </a:solidFill>
                <a:latin typeface="+mn-ea"/>
                <a:cs typeface="+mj-lt"/>
              </a:rPr>
              <a:t>定义段</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zh-CN" dirty="0">
                <a:solidFill>
                  <a:schemeClr val="bg1"/>
                </a:solidFill>
                <a:latin typeface="+mn-ea"/>
                <a:cs typeface="+mj-lt"/>
              </a:rPr>
              <a:t>1. %top{ ... } 这部分，括号中内容将被原样copy到生成的scan.c中，并且位于C文件的最顶部。此部分的作用就是加入一些此文件描述注释，以及需要include的头文件。</a:t>
            </a:r>
            <a:endParaRPr lang="en-US" altLang="zh-CN" dirty="0">
              <a:solidFill>
                <a:schemeClr val="bg1"/>
              </a:solidFill>
              <a:latin typeface="+mn-ea"/>
              <a:cs typeface="+mj-lt"/>
            </a:endParaRPr>
          </a:p>
          <a:p>
            <a:r>
              <a:rPr lang="en-US" altLang="zh-CN" dirty="0">
                <a:solidFill>
                  <a:schemeClr val="bg1"/>
                </a:solidFill>
                <a:latin typeface="+mn-ea"/>
                <a:cs typeface="+mj-lt"/>
              </a:rPr>
              <a:t>	2. </a:t>
            </a:r>
            <a:r>
              <a:rPr lang="zh-CN" altLang="zh-CN" dirty="0">
                <a:solidFill>
                  <a:schemeClr val="bg1"/>
                </a:solidFill>
                <a:latin typeface="+mn-ea"/>
                <a:cs typeface="+mj-lt"/>
              </a:rPr>
              <a:t>%{ ... %}</a:t>
            </a:r>
            <a:r>
              <a:rPr lang="en-US" altLang="zh-CN" dirty="0">
                <a:solidFill>
                  <a:schemeClr val="bg1"/>
                </a:solidFill>
                <a:latin typeface="+mn-ea"/>
                <a:cs typeface="+mj-lt"/>
              </a:rPr>
              <a:t> </a:t>
            </a:r>
            <a:r>
              <a:rPr lang="zh-CN" altLang="zh-CN" dirty="0">
                <a:solidFill>
                  <a:schemeClr val="bg1"/>
                </a:solidFill>
                <a:latin typeface="+mn-ea"/>
                <a:cs typeface="+mj-lt"/>
              </a:rPr>
              <a:t>这部分</a:t>
            </a:r>
            <a:r>
              <a:rPr lang="zh-CN" altLang="en-US" dirty="0">
                <a:solidFill>
                  <a:schemeClr val="bg1"/>
                </a:solidFill>
                <a:latin typeface="+mn-ea"/>
                <a:cs typeface="+mj-lt"/>
              </a:rPr>
              <a:t>里</a:t>
            </a:r>
            <a:r>
              <a:rPr lang="zh-CN" altLang="zh-CN" dirty="0">
                <a:solidFill>
                  <a:schemeClr val="bg1"/>
                </a:solidFill>
                <a:latin typeface="+mn-ea"/>
                <a:cs typeface="+mj-lt"/>
              </a:rPr>
              <a:t>的代码会被原样copy到生成的C文件中。在这里可以重定义一些Flex中的宏，如YYSTYPE, 以及一些在规则段使用的函数声明，和结构体声明和定义。 </a:t>
            </a:r>
            <a:endParaRPr lang="en-US" altLang="zh-CN" dirty="0">
              <a:solidFill>
                <a:schemeClr val="bg1"/>
              </a:solidFill>
              <a:latin typeface="+mn-ea"/>
              <a:cs typeface="+mj-lt"/>
            </a:endParaRPr>
          </a:p>
          <a:p>
            <a:r>
              <a:rPr lang="en-US" altLang="zh-CN" dirty="0">
                <a:solidFill>
                  <a:schemeClr val="bg1"/>
                </a:solidFill>
                <a:latin typeface="+mn-ea"/>
                <a:cs typeface="+mj-lt"/>
              </a:rPr>
              <a:t>	3. </a:t>
            </a:r>
            <a:r>
              <a:rPr lang="zh-CN" altLang="zh-CN" dirty="0">
                <a:solidFill>
                  <a:schemeClr val="bg1"/>
                </a:solidFill>
                <a:latin typeface="+mn-ea"/>
                <a:cs typeface="+mj-lt"/>
              </a:rPr>
              <a:t>%option 此部分是Flex支持的一些参数，通过%option 来设置 </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zh-CN" dirty="0">
                <a:solidFill>
                  <a:schemeClr val="bg1"/>
                </a:solidFill>
                <a:latin typeface="+mn-ea"/>
                <a:cs typeface="+mj-lt"/>
              </a:rPr>
              <a:t> %option reentrant</a:t>
            </a:r>
            <a:endParaRPr lang="en-US" altLang="zh-CN" dirty="0">
              <a:solidFill>
                <a:schemeClr val="bg1"/>
              </a:solidFill>
              <a:latin typeface="+mn-ea"/>
              <a:cs typeface="+mj-lt"/>
            </a:endParaRPr>
          </a:p>
          <a:p>
            <a:r>
              <a:rPr lang="en-US" altLang="zh-CN" dirty="0">
                <a:solidFill>
                  <a:schemeClr val="bg1"/>
                </a:solidFill>
                <a:latin typeface="+mn-ea"/>
                <a:cs typeface="+mj-lt"/>
              </a:rPr>
              <a:t>		b.  </a:t>
            </a:r>
            <a:r>
              <a:rPr lang="zh-CN" altLang="zh-CN" dirty="0">
                <a:solidFill>
                  <a:schemeClr val="bg1"/>
                </a:solidFill>
                <a:latin typeface="+mn-ea"/>
                <a:cs typeface="+mj-lt"/>
              </a:rPr>
              <a:t>%option prefix="core_yy" </a:t>
            </a:r>
            <a:endParaRPr lang="en-US" altLang="zh-CN" dirty="0">
              <a:solidFill>
                <a:schemeClr val="bg1"/>
              </a:solidFill>
              <a:latin typeface="+mn-ea"/>
              <a:cs typeface="+mj-lt"/>
            </a:endParaRPr>
          </a:p>
          <a:p>
            <a:r>
              <a:rPr lang="en-US" altLang="zh-CN" dirty="0">
                <a:solidFill>
                  <a:schemeClr val="bg1"/>
                </a:solidFill>
                <a:latin typeface="+mn-ea"/>
                <a:cs typeface="+mj-lt"/>
              </a:rPr>
              <a:t>		c.  %option bison-bridge</a:t>
            </a:r>
          </a:p>
          <a:p>
            <a:r>
              <a:rPr lang="en-US" altLang="zh-CN" dirty="0">
                <a:solidFill>
                  <a:schemeClr val="bg1"/>
                </a:solidFill>
                <a:latin typeface="+mn-ea"/>
                <a:cs typeface="+mj-lt"/>
              </a:rPr>
              <a:t>		d.  %option bison-locations</a:t>
            </a:r>
          </a:p>
          <a:p>
            <a:r>
              <a:rPr lang="en-US" altLang="zh-CN" dirty="0">
                <a:solidFill>
                  <a:schemeClr val="bg1"/>
                </a:solidFill>
                <a:latin typeface="+mn-ea"/>
                <a:cs typeface="+mj-lt"/>
              </a:rPr>
              <a:t>	</a:t>
            </a:r>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3166312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5909310"/>
          </a:xfrm>
          <a:prstGeom prst="rect">
            <a:avLst/>
          </a:prstGeom>
          <a:noFill/>
        </p:spPr>
        <p:txBody>
          <a:bodyPr wrap="square" rtlCol="0">
            <a:spAutoFit/>
          </a:bodyPr>
          <a:lstStyle/>
          <a:p>
            <a:r>
              <a:rPr lang="en-US" altLang="zh-CN" sz="2400" dirty="0">
                <a:solidFill>
                  <a:srgbClr val="FF0000"/>
                </a:solidFill>
                <a:latin typeface="+mn-ea"/>
                <a:cs typeface="+mj-lt"/>
              </a:rPr>
              <a:t>---</a:t>
            </a:r>
            <a:r>
              <a:rPr lang="zh-CN" altLang="zh-CN" sz="2400" dirty="0">
                <a:solidFill>
                  <a:srgbClr val="FF0000"/>
                </a:solidFill>
                <a:latin typeface="+mn-ea"/>
                <a:cs typeface="+mj-lt"/>
              </a:rPr>
              <a:t>%option reentrant </a:t>
            </a:r>
            <a:r>
              <a:rPr lang="zh-CN" altLang="zh-CN" sz="2400" dirty="0">
                <a:solidFill>
                  <a:schemeClr val="bg1"/>
                </a:solidFill>
                <a:latin typeface="+mn-ea"/>
                <a:cs typeface="+mj-lt"/>
              </a:rPr>
              <a:t>可重入词法分析器，传统词法分析器只能一次处理一个输入流，所以很多变量都定义的为静态变量这样分析器才能记住上次分析的地方继而可以继续分析。但是不能同时处理多个输入流。为了解决这个问题引入了可重入词法分析器。通过参数reentrant来控制。这样通过一个yyscan_t类型变量来保存中间状态。yyscan_t为void *,但是在yylex_init初始化的时候是分配了sizeof(yyguts_t)大小的空间，yyguts_t 是一个结构体，保存了所有需要记录的中间的状态。通过这个结构体里的变量替换了原来的静态变量。即在yylex中这个yygut_t类型的变量被传入，这样就通过这个结构体保存了所有原来很多静态变量保存的值。实现了多个输入流同时被分析。只要针对每个输入流，创建一个yyscan_t类型的scanner.传入到yylex中。 </a:t>
            </a:r>
            <a:endParaRPr lang="en-US" altLang="zh-CN" sz="2400" dirty="0">
              <a:solidFill>
                <a:schemeClr val="bg1"/>
              </a:solidFill>
              <a:latin typeface="+mn-ea"/>
              <a:cs typeface="+mj-lt"/>
            </a:endParaRPr>
          </a:p>
          <a:p>
            <a:r>
              <a:rPr lang="en-US" altLang="zh-CN" dirty="0">
                <a:solidFill>
                  <a:schemeClr val="bg1"/>
                </a:solidFill>
                <a:latin typeface="+mn-ea"/>
                <a:cs typeface="+mj-lt"/>
              </a:rPr>
              <a:t>	</a:t>
            </a:r>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078846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6370975"/>
          </a:xfrm>
          <a:prstGeom prst="rect">
            <a:avLst/>
          </a:prstGeom>
          <a:noFill/>
        </p:spPr>
        <p:txBody>
          <a:bodyPr wrap="square" rtlCol="0">
            <a:spAutoFit/>
          </a:bodyPr>
          <a:lstStyle/>
          <a:p>
            <a:r>
              <a:rPr lang="en-US" altLang="zh-CN" sz="2400" dirty="0">
                <a:solidFill>
                  <a:srgbClr val="FF0000"/>
                </a:solidFill>
                <a:latin typeface="+mn-ea"/>
                <a:cs typeface="+mj-lt"/>
              </a:rPr>
              <a:t>---%option prefix="</a:t>
            </a:r>
            <a:r>
              <a:rPr lang="en-US" altLang="zh-CN" sz="2400" dirty="0" err="1">
                <a:solidFill>
                  <a:srgbClr val="FF0000"/>
                </a:solidFill>
                <a:latin typeface="+mn-ea"/>
                <a:cs typeface="+mj-lt"/>
              </a:rPr>
              <a:t>core_yy</a:t>
            </a:r>
            <a:r>
              <a:rPr lang="en-US" altLang="zh-CN" sz="2400" dirty="0">
                <a:solidFill>
                  <a:srgbClr val="FF0000"/>
                </a:solidFill>
                <a:latin typeface="+mn-ea"/>
                <a:cs typeface="+mj-lt"/>
              </a:rPr>
              <a:t>" </a:t>
            </a:r>
            <a:r>
              <a:rPr lang="zh-CN" altLang="en-US" sz="2400" dirty="0">
                <a:solidFill>
                  <a:schemeClr val="bg1"/>
                </a:solidFill>
                <a:latin typeface="+mn-ea"/>
                <a:cs typeface="+mj-lt"/>
              </a:rPr>
              <a:t>通过加入前缀，可以将原来的</a:t>
            </a:r>
            <a:r>
              <a:rPr lang="en-US" altLang="zh-CN" sz="2400" dirty="0" err="1">
                <a:solidFill>
                  <a:schemeClr val="bg1"/>
                </a:solidFill>
                <a:latin typeface="+mn-ea"/>
                <a:cs typeface="+mj-lt"/>
              </a:rPr>
              <a:t>yylex</a:t>
            </a:r>
            <a:r>
              <a:rPr lang="zh-CN" altLang="en-US" sz="2400" dirty="0">
                <a:solidFill>
                  <a:schemeClr val="bg1"/>
                </a:solidFill>
                <a:latin typeface="+mn-ea"/>
                <a:cs typeface="+mj-lt"/>
              </a:rPr>
              <a:t>等函数 变成</a:t>
            </a:r>
            <a:r>
              <a:rPr lang="en-US" altLang="zh-CN" sz="2400" dirty="0" err="1">
                <a:solidFill>
                  <a:schemeClr val="bg1"/>
                </a:solidFill>
                <a:latin typeface="+mn-ea"/>
                <a:cs typeface="+mj-lt"/>
              </a:rPr>
              <a:t>core_yylex</a:t>
            </a:r>
            <a:r>
              <a:rPr lang="en-US" altLang="zh-CN" sz="2400" dirty="0">
                <a:solidFill>
                  <a:schemeClr val="bg1"/>
                </a:solidFill>
                <a:latin typeface="+mn-ea"/>
                <a:cs typeface="+mj-lt"/>
              </a:rPr>
              <a:t>.</a:t>
            </a:r>
            <a:r>
              <a:rPr lang="zh-CN" altLang="en-US" sz="2400" dirty="0">
                <a:solidFill>
                  <a:schemeClr val="bg1"/>
                </a:solidFill>
                <a:latin typeface="+mn-ea"/>
                <a:cs typeface="+mj-lt"/>
              </a:rPr>
              <a:t>这样可以在一个程序中建立多个词法分析器。用来分析不同的输入流。</a:t>
            </a:r>
            <a:endParaRPr lang="en-US" altLang="zh-CN" sz="2400" dirty="0">
              <a:solidFill>
                <a:schemeClr val="bg1"/>
              </a:solidFill>
              <a:latin typeface="+mn-ea"/>
              <a:cs typeface="+mj-lt"/>
            </a:endParaRPr>
          </a:p>
          <a:p>
            <a:endParaRPr lang="en-US" altLang="zh-CN" sz="2400" dirty="0">
              <a:solidFill>
                <a:srgbClr val="FF0000"/>
              </a:solidFill>
              <a:latin typeface="+mn-ea"/>
              <a:cs typeface="+mj-lt"/>
            </a:endParaRPr>
          </a:p>
          <a:p>
            <a:r>
              <a:rPr lang="en-US" altLang="zh-CN" sz="2400" dirty="0">
                <a:solidFill>
                  <a:srgbClr val="FF0000"/>
                </a:solidFill>
                <a:latin typeface="+mn-ea"/>
                <a:cs typeface="+mj-lt"/>
              </a:rPr>
              <a:t>---%option bison-bridge ,</a:t>
            </a:r>
            <a:r>
              <a:rPr lang="en-US" altLang="zh-CN" sz="2400" dirty="0">
                <a:solidFill>
                  <a:schemeClr val="bg1"/>
                </a:solidFill>
                <a:latin typeface="+mn-ea"/>
                <a:cs typeface="+mj-lt"/>
              </a:rPr>
              <a:t>bison</a:t>
            </a:r>
            <a:r>
              <a:rPr lang="zh-CN" altLang="en-US" sz="2400" dirty="0">
                <a:solidFill>
                  <a:schemeClr val="bg1"/>
                </a:solidFill>
                <a:latin typeface="+mn-ea"/>
                <a:cs typeface="+mj-lt"/>
              </a:rPr>
              <a:t>桥模式，为什么会有这个模式呢，因为</a:t>
            </a:r>
            <a:r>
              <a:rPr lang="en-US" altLang="zh-CN" sz="2400" dirty="0">
                <a:solidFill>
                  <a:schemeClr val="bg1"/>
                </a:solidFill>
                <a:latin typeface="+mn-ea"/>
                <a:cs typeface="+mj-lt"/>
              </a:rPr>
              <a:t>bison</a:t>
            </a:r>
            <a:r>
              <a:rPr lang="zh-CN" altLang="en-US" sz="2400" dirty="0">
                <a:solidFill>
                  <a:schemeClr val="bg1"/>
                </a:solidFill>
                <a:latin typeface="+mn-ea"/>
                <a:cs typeface="+mj-lt"/>
              </a:rPr>
              <a:t>的发展和</a:t>
            </a:r>
            <a:r>
              <a:rPr lang="en-US" altLang="zh-CN" sz="2400" dirty="0">
                <a:solidFill>
                  <a:schemeClr val="bg1"/>
                </a:solidFill>
                <a:latin typeface="+mn-ea"/>
                <a:cs typeface="+mj-lt"/>
              </a:rPr>
              <a:t>flex</a:t>
            </a:r>
            <a:r>
              <a:rPr lang="zh-CN" altLang="en-US" sz="2400" dirty="0">
                <a:solidFill>
                  <a:schemeClr val="bg1"/>
                </a:solidFill>
                <a:latin typeface="+mn-ea"/>
                <a:cs typeface="+mj-lt"/>
              </a:rPr>
              <a:t>的发展沟通并不是很密切，导致了一个不好的情况，即在</a:t>
            </a:r>
            <a:r>
              <a:rPr lang="en-US" altLang="zh-CN" sz="2400" dirty="0">
                <a:solidFill>
                  <a:schemeClr val="bg1"/>
                </a:solidFill>
                <a:latin typeface="+mn-ea"/>
                <a:cs typeface="+mj-lt"/>
              </a:rPr>
              <a:t>bison</a:t>
            </a:r>
            <a:r>
              <a:rPr lang="zh-CN" altLang="en-US" sz="2400" dirty="0">
                <a:solidFill>
                  <a:schemeClr val="bg1"/>
                </a:solidFill>
                <a:latin typeface="+mn-ea"/>
                <a:cs typeface="+mj-lt"/>
              </a:rPr>
              <a:t>调用</a:t>
            </a:r>
            <a:r>
              <a:rPr lang="en-US" altLang="zh-CN" sz="2400" dirty="0" err="1">
                <a:solidFill>
                  <a:schemeClr val="bg1"/>
                </a:solidFill>
                <a:latin typeface="+mn-ea"/>
                <a:cs typeface="+mj-lt"/>
              </a:rPr>
              <a:t>yylex</a:t>
            </a:r>
            <a:r>
              <a:rPr lang="zh-CN" altLang="en-US" sz="2400" dirty="0">
                <a:solidFill>
                  <a:schemeClr val="bg1"/>
                </a:solidFill>
                <a:latin typeface="+mn-ea"/>
                <a:cs typeface="+mj-lt"/>
              </a:rPr>
              <a:t>的时候是</a:t>
            </a:r>
            <a:r>
              <a:rPr lang="en-US" altLang="zh-CN" sz="2400" dirty="0" err="1">
                <a:solidFill>
                  <a:schemeClr val="bg1"/>
                </a:solidFill>
                <a:latin typeface="+mn-ea"/>
                <a:cs typeface="+mj-lt"/>
              </a:rPr>
              <a:t>yylex</a:t>
            </a:r>
            <a:r>
              <a:rPr lang="en-US" altLang="zh-CN" sz="2400" dirty="0">
                <a:solidFill>
                  <a:schemeClr val="bg1"/>
                </a:solidFill>
                <a:latin typeface="+mn-ea"/>
                <a:cs typeface="+mj-lt"/>
              </a:rPr>
              <a:t>(YYSTYPE *</a:t>
            </a:r>
            <a:r>
              <a:rPr lang="en-US" altLang="zh-CN" sz="2400" dirty="0" err="1">
                <a:solidFill>
                  <a:schemeClr val="bg1"/>
                </a:solidFill>
                <a:latin typeface="+mn-ea"/>
                <a:cs typeface="+mj-lt"/>
              </a:rPr>
              <a:t>yylvalp</a:t>
            </a:r>
            <a:r>
              <a:rPr lang="en-US" altLang="zh-CN" sz="2400" dirty="0">
                <a:solidFill>
                  <a:schemeClr val="bg1"/>
                </a:solidFill>
                <a:latin typeface="+mn-ea"/>
                <a:cs typeface="+mj-lt"/>
              </a:rPr>
              <a:t>); </a:t>
            </a:r>
            <a:r>
              <a:rPr lang="zh-CN" altLang="en-US" sz="2400" dirty="0">
                <a:solidFill>
                  <a:schemeClr val="bg1"/>
                </a:solidFill>
                <a:latin typeface="+mn-ea"/>
                <a:cs typeface="+mj-lt"/>
              </a:rPr>
              <a:t>即必须传入一个</a:t>
            </a:r>
            <a:r>
              <a:rPr lang="en-US" altLang="zh-CN" sz="2400" dirty="0" err="1">
                <a:solidFill>
                  <a:schemeClr val="bg1"/>
                </a:solidFill>
                <a:latin typeface="+mn-ea"/>
                <a:cs typeface="+mj-lt"/>
              </a:rPr>
              <a:t>yylval</a:t>
            </a:r>
            <a:r>
              <a:rPr lang="zh-CN" altLang="en-US" sz="2400" dirty="0">
                <a:solidFill>
                  <a:schemeClr val="bg1"/>
                </a:solidFill>
                <a:latin typeface="+mn-ea"/>
                <a:cs typeface="+mj-lt"/>
              </a:rPr>
              <a:t>的指针，但是</a:t>
            </a:r>
            <a:r>
              <a:rPr lang="en-US" altLang="zh-CN" sz="2400" dirty="0">
                <a:solidFill>
                  <a:schemeClr val="bg1"/>
                </a:solidFill>
                <a:latin typeface="+mn-ea"/>
                <a:cs typeface="+mj-lt"/>
              </a:rPr>
              <a:t>flex</a:t>
            </a:r>
            <a:r>
              <a:rPr lang="zh-CN" altLang="en-US" sz="2400" dirty="0">
                <a:solidFill>
                  <a:schemeClr val="bg1"/>
                </a:solidFill>
                <a:latin typeface="+mn-ea"/>
                <a:cs typeface="+mj-lt"/>
              </a:rPr>
              <a:t>中定义的</a:t>
            </a:r>
            <a:r>
              <a:rPr lang="en-US" altLang="zh-CN" sz="2400" dirty="0" err="1">
                <a:solidFill>
                  <a:schemeClr val="bg1"/>
                </a:solidFill>
                <a:latin typeface="+mn-ea"/>
                <a:cs typeface="+mj-lt"/>
              </a:rPr>
              <a:t>yylex</a:t>
            </a:r>
            <a:r>
              <a:rPr lang="zh-CN" altLang="en-US" sz="2400" dirty="0">
                <a:solidFill>
                  <a:schemeClr val="bg1"/>
                </a:solidFill>
                <a:latin typeface="+mn-ea"/>
                <a:cs typeface="+mj-lt"/>
              </a:rPr>
              <a:t>函数为</a:t>
            </a:r>
            <a:r>
              <a:rPr lang="en-US" altLang="zh-CN" sz="2400" dirty="0">
                <a:solidFill>
                  <a:schemeClr val="bg1"/>
                </a:solidFill>
                <a:latin typeface="+mn-ea"/>
                <a:cs typeface="+mj-lt"/>
              </a:rPr>
              <a:t>int </a:t>
            </a:r>
            <a:r>
              <a:rPr lang="en-US" altLang="zh-CN" sz="2400" dirty="0" err="1">
                <a:solidFill>
                  <a:schemeClr val="bg1"/>
                </a:solidFill>
                <a:latin typeface="+mn-ea"/>
                <a:cs typeface="+mj-lt"/>
              </a:rPr>
              <a:t>yylex</a:t>
            </a:r>
            <a:r>
              <a:rPr lang="en-US" altLang="zh-CN" sz="2400" dirty="0">
                <a:solidFill>
                  <a:schemeClr val="bg1"/>
                </a:solidFill>
                <a:latin typeface="+mn-ea"/>
                <a:cs typeface="+mj-lt"/>
              </a:rPr>
              <a:t>(</a:t>
            </a:r>
            <a:r>
              <a:rPr lang="en-US" altLang="zh-CN" sz="2400" dirty="0" err="1">
                <a:solidFill>
                  <a:schemeClr val="bg1"/>
                </a:solidFill>
                <a:latin typeface="+mn-ea"/>
                <a:cs typeface="+mj-lt"/>
              </a:rPr>
              <a:t>yyscan_t</a:t>
            </a:r>
            <a:r>
              <a:rPr lang="en-US" altLang="zh-CN" sz="2400" dirty="0">
                <a:solidFill>
                  <a:schemeClr val="bg1"/>
                </a:solidFill>
                <a:latin typeface="+mn-ea"/>
                <a:cs typeface="+mj-lt"/>
              </a:rPr>
              <a:t> </a:t>
            </a:r>
            <a:r>
              <a:rPr lang="en-US" altLang="zh-CN" sz="2400" dirty="0" err="1">
                <a:solidFill>
                  <a:schemeClr val="bg1"/>
                </a:solidFill>
                <a:latin typeface="+mn-ea"/>
                <a:cs typeface="+mj-lt"/>
              </a:rPr>
              <a:t>scaninfo</a:t>
            </a:r>
            <a:r>
              <a:rPr lang="en-US" altLang="zh-CN" sz="2400" dirty="0">
                <a:solidFill>
                  <a:schemeClr val="bg1"/>
                </a:solidFill>
                <a:latin typeface="+mn-ea"/>
                <a:cs typeface="+mj-lt"/>
              </a:rPr>
              <a:t>).</a:t>
            </a:r>
            <a:r>
              <a:rPr lang="zh-CN" altLang="en-US" sz="2400" dirty="0">
                <a:solidFill>
                  <a:schemeClr val="bg1"/>
                </a:solidFill>
                <a:latin typeface="+mn-ea"/>
                <a:cs typeface="+mj-lt"/>
              </a:rPr>
              <a:t>这样两者就不一样了。就无法互相协作的工作了。所以在</a:t>
            </a:r>
            <a:r>
              <a:rPr lang="en-US" altLang="zh-CN" sz="2400" dirty="0">
                <a:solidFill>
                  <a:schemeClr val="bg1"/>
                </a:solidFill>
                <a:latin typeface="+mn-ea"/>
                <a:cs typeface="+mj-lt"/>
              </a:rPr>
              <a:t>flex</a:t>
            </a:r>
            <a:r>
              <a:rPr lang="zh-CN" altLang="en-US" sz="2400" dirty="0">
                <a:solidFill>
                  <a:schemeClr val="bg1"/>
                </a:solidFill>
                <a:latin typeface="+mn-ea"/>
                <a:cs typeface="+mj-lt"/>
              </a:rPr>
              <a:t>中提拱了桥模式，如果按</a:t>
            </a:r>
            <a:r>
              <a:rPr lang="en-US" altLang="zh-CN" sz="2400" dirty="0">
                <a:solidFill>
                  <a:schemeClr val="bg1"/>
                </a:solidFill>
                <a:latin typeface="+mn-ea"/>
                <a:cs typeface="+mj-lt"/>
              </a:rPr>
              <a:t>%option bison-bridge</a:t>
            </a:r>
            <a:r>
              <a:rPr lang="zh-CN" altLang="en-US" sz="2400" dirty="0">
                <a:solidFill>
                  <a:schemeClr val="bg1"/>
                </a:solidFill>
                <a:latin typeface="+mn-ea"/>
                <a:cs typeface="+mj-lt"/>
              </a:rPr>
              <a:t>做了声明，那么在</a:t>
            </a:r>
            <a:r>
              <a:rPr lang="en-US" altLang="zh-CN" sz="2400" dirty="0">
                <a:solidFill>
                  <a:schemeClr val="bg1"/>
                </a:solidFill>
                <a:latin typeface="+mn-ea"/>
                <a:cs typeface="+mj-lt"/>
              </a:rPr>
              <a:t>flex</a:t>
            </a:r>
            <a:r>
              <a:rPr lang="zh-CN" altLang="en-US" sz="2400" dirty="0">
                <a:solidFill>
                  <a:schemeClr val="bg1"/>
                </a:solidFill>
                <a:latin typeface="+mn-ea"/>
                <a:cs typeface="+mj-lt"/>
              </a:rPr>
              <a:t>中</a:t>
            </a:r>
            <a:r>
              <a:rPr lang="en-US" altLang="zh-CN" sz="2400" dirty="0" err="1">
                <a:solidFill>
                  <a:schemeClr val="bg1"/>
                </a:solidFill>
                <a:latin typeface="+mn-ea"/>
                <a:cs typeface="+mj-lt"/>
              </a:rPr>
              <a:t>yylex</a:t>
            </a:r>
            <a:r>
              <a:rPr lang="zh-CN" altLang="en-US" sz="2400" dirty="0">
                <a:solidFill>
                  <a:schemeClr val="bg1"/>
                </a:solidFill>
                <a:latin typeface="+mn-ea"/>
                <a:cs typeface="+mj-lt"/>
              </a:rPr>
              <a:t>将被声明为</a:t>
            </a:r>
            <a:r>
              <a:rPr lang="en-US" altLang="zh-CN" sz="2400" dirty="0">
                <a:solidFill>
                  <a:schemeClr val="bg1"/>
                </a:solidFill>
                <a:latin typeface="+mn-ea"/>
                <a:cs typeface="+mj-lt"/>
              </a:rPr>
              <a:t>int </a:t>
            </a:r>
            <a:r>
              <a:rPr lang="en-US" altLang="zh-CN" sz="2400" dirty="0" err="1">
                <a:solidFill>
                  <a:schemeClr val="bg1"/>
                </a:solidFill>
                <a:latin typeface="+mn-ea"/>
                <a:cs typeface="+mj-lt"/>
              </a:rPr>
              <a:t>yylex</a:t>
            </a:r>
            <a:r>
              <a:rPr lang="en-US" altLang="zh-CN" sz="2400" dirty="0">
                <a:solidFill>
                  <a:schemeClr val="bg1"/>
                </a:solidFill>
                <a:latin typeface="+mn-ea"/>
                <a:cs typeface="+mj-lt"/>
              </a:rPr>
              <a:t>(YYSTYPE* </a:t>
            </a:r>
            <a:r>
              <a:rPr lang="en-US" altLang="zh-CN" sz="2400" dirty="0" err="1">
                <a:solidFill>
                  <a:schemeClr val="bg1"/>
                </a:solidFill>
                <a:latin typeface="+mn-ea"/>
                <a:cs typeface="+mj-lt"/>
              </a:rPr>
              <a:t>lvalp</a:t>
            </a:r>
            <a:r>
              <a:rPr lang="en-US" altLang="zh-CN" sz="2400" dirty="0">
                <a:solidFill>
                  <a:schemeClr val="bg1"/>
                </a:solidFill>
                <a:latin typeface="+mn-ea"/>
                <a:cs typeface="+mj-lt"/>
              </a:rPr>
              <a:t>, </a:t>
            </a:r>
            <a:r>
              <a:rPr lang="en-US" altLang="zh-CN" sz="2400" dirty="0" err="1">
                <a:solidFill>
                  <a:schemeClr val="bg1"/>
                </a:solidFill>
                <a:latin typeface="+mn-ea"/>
                <a:cs typeface="+mj-lt"/>
              </a:rPr>
              <a:t>yyscan_t</a:t>
            </a:r>
            <a:r>
              <a:rPr lang="en-US" altLang="zh-CN" sz="2400" dirty="0">
                <a:solidFill>
                  <a:schemeClr val="bg1"/>
                </a:solidFill>
                <a:latin typeface="+mn-ea"/>
                <a:cs typeface="+mj-lt"/>
              </a:rPr>
              <a:t> </a:t>
            </a:r>
            <a:r>
              <a:rPr lang="en-US" altLang="zh-CN" sz="2400" dirty="0" err="1">
                <a:solidFill>
                  <a:schemeClr val="bg1"/>
                </a:solidFill>
                <a:latin typeface="+mn-ea"/>
                <a:cs typeface="+mj-lt"/>
              </a:rPr>
              <a:t>scaninfo</a:t>
            </a:r>
            <a:r>
              <a:rPr lang="en-US" altLang="zh-CN" sz="2400" dirty="0">
                <a:solidFill>
                  <a:schemeClr val="bg1"/>
                </a:solidFill>
                <a:latin typeface="+mn-ea"/>
                <a:cs typeface="+mj-lt"/>
              </a:rPr>
              <a:t>);</a:t>
            </a:r>
            <a:r>
              <a:rPr lang="zh-CN" altLang="en-US" sz="2400" dirty="0">
                <a:solidFill>
                  <a:schemeClr val="bg1"/>
                </a:solidFill>
                <a:latin typeface="+mn-ea"/>
                <a:cs typeface="+mj-lt"/>
              </a:rPr>
              <a:t>这样就兼容了</a:t>
            </a:r>
            <a:r>
              <a:rPr lang="en-US" altLang="zh-CN" sz="2400" dirty="0">
                <a:solidFill>
                  <a:schemeClr val="bg1"/>
                </a:solidFill>
                <a:latin typeface="+mn-ea"/>
                <a:cs typeface="+mj-lt"/>
              </a:rPr>
              <a:t>bison.</a:t>
            </a:r>
          </a:p>
          <a:p>
            <a:r>
              <a:rPr lang="en-US" altLang="zh-CN" sz="2400" dirty="0">
                <a:solidFill>
                  <a:srgbClr val="FF0000"/>
                </a:solidFill>
                <a:latin typeface="+mn-ea"/>
                <a:cs typeface="+mj-lt"/>
              </a:rPr>
              <a:t>	</a:t>
            </a:r>
            <a:endParaRPr lang="zh-CN" altLang="zh-CN" sz="2400" dirty="0">
              <a:solidFill>
                <a:srgbClr val="FF0000"/>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228168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3046988"/>
          </a:xfrm>
          <a:prstGeom prst="rect">
            <a:avLst/>
          </a:prstGeom>
          <a:noFill/>
        </p:spPr>
        <p:txBody>
          <a:bodyPr wrap="square" rtlCol="0">
            <a:spAutoFit/>
          </a:bodyPr>
          <a:lstStyle/>
          <a:p>
            <a:r>
              <a:rPr lang="en-US" altLang="zh-CN" sz="2400" dirty="0">
                <a:solidFill>
                  <a:srgbClr val="FF0000"/>
                </a:solidFill>
                <a:latin typeface="+mn-ea"/>
                <a:cs typeface="+mj-lt"/>
              </a:rPr>
              <a:t>---%option bison-locations </a:t>
            </a:r>
            <a:r>
              <a:rPr lang="zh-CN" altLang="en-US" sz="2400" dirty="0">
                <a:solidFill>
                  <a:schemeClr val="bg1"/>
                </a:solidFill>
                <a:latin typeface="+mn-ea"/>
                <a:cs typeface="+mj-lt"/>
              </a:rPr>
              <a:t>此模式同上面参数同时使用，如果做了此声明，</a:t>
            </a:r>
            <a:r>
              <a:rPr lang="en-US" altLang="zh-CN" sz="2400" dirty="0" err="1">
                <a:solidFill>
                  <a:schemeClr val="bg1"/>
                </a:solidFill>
                <a:latin typeface="+mn-ea"/>
                <a:cs typeface="+mj-lt"/>
              </a:rPr>
              <a:t>yylex</a:t>
            </a:r>
            <a:r>
              <a:rPr lang="en-US" altLang="zh-CN" sz="2400" dirty="0">
                <a:solidFill>
                  <a:schemeClr val="bg1"/>
                </a:solidFill>
                <a:latin typeface="+mn-ea"/>
                <a:cs typeface="+mj-lt"/>
              </a:rPr>
              <a:t> </a:t>
            </a:r>
            <a:r>
              <a:rPr lang="zh-CN" altLang="en-US" sz="2400" dirty="0">
                <a:solidFill>
                  <a:schemeClr val="bg1"/>
                </a:solidFill>
                <a:latin typeface="+mn-ea"/>
                <a:cs typeface="+mj-lt"/>
              </a:rPr>
              <a:t>将被声明为</a:t>
            </a:r>
            <a:r>
              <a:rPr lang="en-US" altLang="zh-CN" sz="2400" dirty="0">
                <a:solidFill>
                  <a:schemeClr val="bg1"/>
                </a:solidFill>
                <a:latin typeface="+mn-ea"/>
                <a:cs typeface="+mj-lt"/>
              </a:rPr>
              <a:t>int </a:t>
            </a:r>
            <a:r>
              <a:rPr lang="en-US" altLang="zh-CN" sz="2400" dirty="0" err="1">
                <a:solidFill>
                  <a:schemeClr val="bg1"/>
                </a:solidFill>
                <a:latin typeface="+mn-ea"/>
                <a:cs typeface="+mj-lt"/>
              </a:rPr>
              <a:t>yylex</a:t>
            </a:r>
            <a:r>
              <a:rPr lang="en-US" altLang="zh-CN" sz="2400" dirty="0">
                <a:solidFill>
                  <a:schemeClr val="bg1"/>
                </a:solidFill>
                <a:latin typeface="+mn-ea"/>
                <a:cs typeface="+mj-lt"/>
              </a:rPr>
              <a:t> (YYSTYPE* </a:t>
            </a:r>
            <a:r>
              <a:rPr lang="en-US" altLang="zh-CN" sz="2400" dirty="0" err="1">
                <a:solidFill>
                  <a:schemeClr val="bg1"/>
                </a:solidFill>
                <a:latin typeface="+mn-ea"/>
                <a:cs typeface="+mj-lt"/>
              </a:rPr>
              <a:t>lvalp</a:t>
            </a:r>
            <a:r>
              <a:rPr lang="en-US" altLang="zh-CN" sz="2400" dirty="0">
                <a:solidFill>
                  <a:schemeClr val="bg1"/>
                </a:solidFill>
                <a:latin typeface="+mn-ea"/>
                <a:cs typeface="+mj-lt"/>
              </a:rPr>
              <a:t>, YYLTYPE* </a:t>
            </a:r>
            <a:r>
              <a:rPr lang="en-US" altLang="zh-CN" sz="2400" dirty="0" err="1">
                <a:solidFill>
                  <a:schemeClr val="bg1"/>
                </a:solidFill>
                <a:latin typeface="+mn-ea"/>
                <a:cs typeface="+mj-lt"/>
              </a:rPr>
              <a:t>llocp</a:t>
            </a:r>
            <a:r>
              <a:rPr lang="en-US" altLang="zh-CN" sz="2400" dirty="0">
                <a:solidFill>
                  <a:schemeClr val="bg1"/>
                </a:solidFill>
                <a:latin typeface="+mn-ea"/>
                <a:cs typeface="+mj-lt"/>
              </a:rPr>
              <a:t>, </a:t>
            </a:r>
            <a:r>
              <a:rPr lang="en-US" altLang="zh-CN" sz="2400" dirty="0" err="1">
                <a:solidFill>
                  <a:schemeClr val="bg1"/>
                </a:solidFill>
                <a:latin typeface="+mn-ea"/>
                <a:cs typeface="+mj-lt"/>
              </a:rPr>
              <a:t>yyscan_t</a:t>
            </a:r>
            <a:r>
              <a:rPr lang="en-US" altLang="zh-CN" sz="2400" dirty="0">
                <a:solidFill>
                  <a:schemeClr val="bg1"/>
                </a:solidFill>
                <a:latin typeface="+mn-ea"/>
                <a:cs typeface="+mj-lt"/>
              </a:rPr>
              <a:t> </a:t>
            </a:r>
            <a:r>
              <a:rPr lang="en-US" altLang="zh-CN" sz="2400" dirty="0" err="1">
                <a:solidFill>
                  <a:schemeClr val="bg1"/>
                </a:solidFill>
                <a:latin typeface="+mn-ea"/>
                <a:cs typeface="+mj-lt"/>
              </a:rPr>
              <a:t>scaninfo</a:t>
            </a:r>
            <a:r>
              <a:rPr lang="en-US" altLang="zh-CN" sz="2400" dirty="0">
                <a:solidFill>
                  <a:schemeClr val="bg1"/>
                </a:solidFill>
                <a:latin typeface="+mn-ea"/>
                <a:cs typeface="+mj-lt"/>
              </a:rPr>
              <a:t>);</a:t>
            </a:r>
            <a:r>
              <a:rPr lang="zh-CN" altLang="en-US" sz="2400" dirty="0">
                <a:solidFill>
                  <a:schemeClr val="bg1"/>
                </a:solidFill>
                <a:latin typeface="+mn-ea"/>
                <a:cs typeface="+mj-lt"/>
              </a:rPr>
              <a:t>加入了</a:t>
            </a:r>
            <a:r>
              <a:rPr lang="en-US" altLang="zh-CN" sz="2400" dirty="0">
                <a:solidFill>
                  <a:schemeClr val="bg1"/>
                </a:solidFill>
                <a:latin typeface="+mn-ea"/>
                <a:cs typeface="+mj-lt"/>
              </a:rPr>
              <a:t>location</a:t>
            </a:r>
            <a:r>
              <a:rPr lang="zh-CN" altLang="en-US" sz="2400" dirty="0">
                <a:solidFill>
                  <a:schemeClr val="bg1"/>
                </a:solidFill>
                <a:latin typeface="+mn-ea"/>
                <a:cs typeface="+mj-lt"/>
              </a:rPr>
              <a:t>参数。而在</a:t>
            </a:r>
            <a:r>
              <a:rPr lang="en-US" altLang="zh-CN" sz="2400" dirty="0">
                <a:solidFill>
                  <a:schemeClr val="bg1"/>
                </a:solidFill>
                <a:latin typeface="+mn-ea"/>
                <a:cs typeface="+mj-lt"/>
              </a:rPr>
              <a:t>flex</a:t>
            </a:r>
            <a:r>
              <a:rPr lang="zh-CN" altLang="en-US" sz="2400" dirty="0">
                <a:solidFill>
                  <a:schemeClr val="bg1"/>
                </a:solidFill>
                <a:latin typeface="+mn-ea"/>
                <a:cs typeface="+mj-lt"/>
              </a:rPr>
              <a:t>中</a:t>
            </a:r>
            <a:r>
              <a:rPr lang="en-US" altLang="zh-CN" sz="2400" dirty="0" err="1">
                <a:solidFill>
                  <a:schemeClr val="bg1"/>
                </a:solidFill>
                <a:latin typeface="+mn-ea"/>
                <a:cs typeface="+mj-lt"/>
              </a:rPr>
              <a:t>yylex</a:t>
            </a:r>
            <a:r>
              <a:rPr lang="en-US" altLang="zh-CN" sz="2400" dirty="0">
                <a:solidFill>
                  <a:schemeClr val="bg1"/>
                </a:solidFill>
                <a:latin typeface="+mn-ea"/>
                <a:cs typeface="+mj-lt"/>
              </a:rPr>
              <a:t> </a:t>
            </a:r>
            <a:r>
              <a:rPr lang="zh-CN" altLang="en-US" sz="2400" dirty="0">
                <a:solidFill>
                  <a:schemeClr val="bg1"/>
                </a:solidFill>
                <a:latin typeface="+mn-ea"/>
                <a:cs typeface="+mj-lt"/>
              </a:rPr>
              <a:t>中宏</a:t>
            </a:r>
            <a:r>
              <a:rPr lang="en-US" altLang="zh-CN" sz="2400" dirty="0" err="1">
                <a:solidFill>
                  <a:schemeClr val="bg1"/>
                </a:solidFill>
                <a:latin typeface="+mn-ea"/>
                <a:cs typeface="+mj-lt"/>
              </a:rPr>
              <a:t>yylval</a:t>
            </a:r>
            <a:r>
              <a:rPr lang="en-US" altLang="zh-CN" sz="2400" dirty="0">
                <a:solidFill>
                  <a:schemeClr val="bg1"/>
                </a:solidFill>
                <a:latin typeface="+mn-ea"/>
                <a:cs typeface="+mj-lt"/>
              </a:rPr>
              <a:t> </a:t>
            </a:r>
            <a:r>
              <a:rPr lang="zh-CN" altLang="en-US" sz="2400" dirty="0">
                <a:solidFill>
                  <a:schemeClr val="bg1"/>
                </a:solidFill>
                <a:latin typeface="+mn-ea"/>
                <a:cs typeface="+mj-lt"/>
              </a:rPr>
              <a:t>和 </a:t>
            </a:r>
            <a:r>
              <a:rPr lang="en-US" altLang="zh-CN" sz="2400" dirty="0" err="1">
                <a:solidFill>
                  <a:schemeClr val="bg1"/>
                </a:solidFill>
                <a:latin typeface="+mn-ea"/>
                <a:cs typeface="+mj-lt"/>
              </a:rPr>
              <a:t>yylloc</a:t>
            </a:r>
            <a:r>
              <a:rPr lang="zh-CN" altLang="en-US" sz="2400" dirty="0">
                <a:solidFill>
                  <a:schemeClr val="bg1"/>
                </a:solidFill>
                <a:latin typeface="+mn-ea"/>
                <a:cs typeface="+mj-lt"/>
              </a:rPr>
              <a:t>其实就是</a:t>
            </a:r>
            <a:r>
              <a:rPr lang="en-US" altLang="zh-CN" sz="2400" dirty="0" err="1">
                <a:solidFill>
                  <a:schemeClr val="bg1"/>
                </a:solidFill>
                <a:latin typeface="+mn-ea"/>
                <a:cs typeface="+mj-lt"/>
              </a:rPr>
              <a:t>lvalp</a:t>
            </a:r>
            <a:r>
              <a:rPr lang="en-US" altLang="zh-CN" sz="2400" dirty="0">
                <a:solidFill>
                  <a:schemeClr val="bg1"/>
                </a:solidFill>
                <a:latin typeface="+mn-ea"/>
                <a:cs typeface="+mj-lt"/>
              </a:rPr>
              <a:t> </a:t>
            </a:r>
            <a:r>
              <a:rPr lang="zh-CN" altLang="en-US" sz="2400" dirty="0">
                <a:solidFill>
                  <a:schemeClr val="bg1"/>
                </a:solidFill>
                <a:latin typeface="+mn-ea"/>
                <a:cs typeface="+mj-lt"/>
              </a:rPr>
              <a:t>和</a:t>
            </a:r>
            <a:r>
              <a:rPr lang="en-US" altLang="zh-CN" sz="2400" dirty="0" err="1">
                <a:solidFill>
                  <a:schemeClr val="bg1"/>
                </a:solidFill>
                <a:latin typeface="+mn-ea"/>
                <a:cs typeface="+mj-lt"/>
              </a:rPr>
              <a:t>llocp</a:t>
            </a:r>
            <a:r>
              <a:rPr lang="zh-CN" altLang="en-US" sz="2400" dirty="0">
                <a:solidFill>
                  <a:schemeClr val="bg1"/>
                </a:solidFill>
                <a:latin typeface="+mn-ea"/>
                <a:cs typeface="+mj-lt"/>
              </a:rPr>
              <a:t>的一个拷贝。</a:t>
            </a:r>
            <a:endParaRPr lang="en-US" altLang="zh-CN" sz="2400"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159260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4985980"/>
          </a:xfrm>
          <a:prstGeom prst="rect">
            <a:avLst/>
          </a:prstGeom>
          <a:noFill/>
        </p:spPr>
        <p:txBody>
          <a:bodyPr wrap="square" rtlCol="0">
            <a:spAutoFit/>
          </a:bodyPr>
          <a:lstStyle/>
          <a:p>
            <a:r>
              <a:rPr lang="en-US" altLang="zh-CN" sz="2400" dirty="0">
                <a:solidFill>
                  <a:schemeClr val="bg1"/>
                </a:solidFill>
                <a:latin typeface="+mn-ea"/>
                <a:cs typeface="+mj-lt"/>
                <a:sym typeface="+mn-ea"/>
              </a:rPr>
              <a:t>	</a:t>
            </a:r>
            <a:r>
              <a:rPr lang="en-US" altLang="zh-CN" dirty="0">
                <a:solidFill>
                  <a:schemeClr val="bg1"/>
                </a:solidFill>
                <a:latin typeface="+mn-ea"/>
                <a:cs typeface="+mj-lt"/>
                <a:sym typeface="+mn-ea"/>
              </a:rPr>
              <a:t>4</a:t>
            </a:r>
            <a:r>
              <a:rPr lang="en-US" altLang="zh-CN" dirty="0">
                <a:solidFill>
                  <a:schemeClr val="bg1"/>
                </a:solidFill>
                <a:latin typeface="+mn-ea"/>
                <a:cs typeface="+mj-lt"/>
              </a:rPr>
              <a:t>.  %x:</a:t>
            </a:r>
            <a:r>
              <a:rPr lang="zh-CN" altLang="en-US" dirty="0">
                <a:solidFill>
                  <a:schemeClr val="bg1"/>
                </a:solidFill>
                <a:latin typeface="+mn-ea"/>
                <a:cs typeface="+mj-lt"/>
              </a:rPr>
              <a:t> 定义开始状态，开始状态代表进入一个特定的状态，在规则段只有定义了特定状态的规则才会匹配</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en-US" dirty="0">
                <a:solidFill>
                  <a:schemeClr val="bg1"/>
                </a:solidFill>
                <a:latin typeface="+mn-ea"/>
                <a:cs typeface="+mj-lt"/>
              </a:rPr>
              <a:t>这种规则通过</a:t>
            </a:r>
            <a:r>
              <a:rPr lang="en-US" altLang="zh-CN" dirty="0">
                <a:solidFill>
                  <a:schemeClr val="bg1"/>
                </a:solidFill>
                <a:latin typeface="+mn-ea"/>
                <a:cs typeface="+mj-lt"/>
              </a:rPr>
              <a:t>&lt;start stat&gt;</a:t>
            </a:r>
            <a:r>
              <a:rPr lang="zh-CN" altLang="en-US" dirty="0">
                <a:solidFill>
                  <a:schemeClr val="bg1"/>
                </a:solidFill>
                <a:latin typeface="+mn-ea"/>
                <a:cs typeface="+mj-lt"/>
              </a:rPr>
              <a:t>来标识。</a:t>
            </a:r>
            <a:endParaRPr lang="en-US" altLang="zh-CN" dirty="0">
              <a:solidFill>
                <a:schemeClr val="bg1"/>
              </a:solidFill>
              <a:latin typeface="+mn-ea"/>
              <a:cs typeface="+mj-lt"/>
            </a:endParaRPr>
          </a:p>
          <a:p>
            <a:r>
              <a:rPr lang="en-US" altLang="zh-CN" dirty="0">
                <a:solidFill>
                  <a:schemeClr val="bg1"/>
                </a:solidFill>
                <a:latin typeface="+mn-ea"/>
                <a:cs typeface="+mj-lt"/>
              </a:rPr>
              <a:t>		b. </a:t>
            </a:r>
            <a:r>
              <a:rPr lang="zh-CN" altLang="en-US" dirty="0">
                <a:solidFill>
                  <a:schemeClr val="bg1"/>
                </a:solidFill>
                <a:latin typeface="+mn-ea"/>
                <a:cs typeface="+mj-lt"/>
              </a:rPr>
              <a:t>例如 定义段定义了 </a:t>
            </a:r>
            <a:r>
              <a:rPr lang="en-US" altLang="zh-CN" dirty="0">
                <a:solidFill>
                  <a:schemeClr val="bg1"/>
                </a:solidFill>
                <a:latin typeface="+mn-ea"/>
                <a:cs typeface="+mj-lt"/>
              </a:rPr>
              <a:t>%x </a:t>
            </a:r>
            <a:r>
              <a:rPr lang="en-US" altLang="zh-CN" dirty="0" err="1">
                <a:solidFill>
                  <a:schemeClr val="bg1"/>
                </a:solidFill>
                <a:latin typeface="+mn-ea"/>
                <a:cs typeface="+mj-lt"/>
              </a:rPr>
              <a:t>xb</a:t>
            </a:r>
            <a:r>
              <a:rPr lang="en-US" altLang="zh-CN" dirty="0">
                <a:solidFill>
                  <a:schemeClr val="bg1"/>
                </a:solidFill>
                <a:latin typeface="+mn-ea"/>
                <a:cs typeface="+mj-lt"/>
              </a:rPr>
              <a:t> </a:t>
            </a:r>
            <a:r>
              <a:rPr lang="zh-CN" altLang="en-US" dirty="0">
                <a:solidFill>
                  <a:schemeClr val="bg1"/>
                </a:solidFill>
                <a:latin typeface="+mn-ea"/>
                <a:cs typeface="+mj-lt"/>
              </a:rPr>
              <a:t>则在规则段只有</a:t>
            </a:r>
            <a:r>
              <a:rPr lang="en-US" altLang="zh-CN" dirty="0">
                <a:solidFill>
                  <a:schemeClr val="bg1"/>
                </a:solidFill>
                <a:latin typeface="+mn-ea"/>
                <a:cs typeface="+mj-lt"/>
              </a:rPr>
              <a:t>&lt;</a:t>
            </a:r>
            <a:r>
              <a:rPr lang="en-US" altLang="zh-CN" dirty="0" err="1">
                <a:solidFill>
                  <a:schemeClr val="bg1"/>
                </a:solidFill>
                <a:latin typeface="+mn-ea"/>
                <a:cs typeface="+mj-lt"/>
              </a:rPr>
              <a:t>xb</a:t>
            </a:r>
            <a:r>
              <a:rPr lang="en-US" altLang="zh-CN" dirty="0">
                <a:solidFill>
                  <a:schemeClr val="bg1"/>
                </a:solidFill>
                <a:latin typeface="+mn-ea"/>
                <a:cs typeface="+mj-lt"/>
              </a:rPr>
              <a:t>&gt;</a:t>
            </a:r>
            <a:r>
              <a:rPr lang="zh-CN" altLang="en-US" dirty="0">
                <a:solidFill>
                  <a:schemeClr val="bg1"/>
                </a:solidFill>
                <a:latin typeface="+mn-ea"/>
                <a:cs typeface="+mj-lt"/>
              </a:rPr>
              <a:t>开头的规则才会匹配，</a:t>
            </a:r>
            <a:r>
              <a:rPr lang="en-US" altLang="zh-CN" dirty="0">
                <a:solidFill>
                  <a:schemeClr val="bg1"/>
                </a:solidFill>
                <a:latin typeface="+mn-ea"/>
                <a:cs typeface="+mj-lt"/>
              </a:rPr>
              <a:t>		    </a:t>
            </a:r>
            <a:r>
              <a:rPr lang="zh-CN" altLang="en-US" dirty="0">
                <a:solidFill>
                  <a:schemeClr val="bg1"/>
                </a:solidFill>
                <a:latin typeface="+mn-ea"/>
                <a:cs typeface="+mj-lt"/>
              </a:rPr>
              <a:t>其他的的规则则不会被匹配</a:t>
            </a:r>
            <a:r>
              <a:rPr lang="en-US" altLang="zh-CN" dirty="0">
                <a:solidFill>
                  <a:schemeClr val="bg1"/>
                </a:solidFill>
                <a:latin typeface="+mn-ea"/>
                <a:cs typeface="+mj-lt"/>
              </a:rPr>
              <a:t>.</a:t>
            </a:r>
          </a:p>
          <a:p>
            <a:r>
              <a:rPr lang="en-US" altLang="zh-CN" dirty="0">
                <a:solidFill>
                  <a:schemeClr val="bg1"/>
                </a:solidFill>
                <a:latin typeface="+mn-ea"/>
                <a:cs typeface="+mj-lt"/>
              </a:rPr>
              <a:t>	5. </a:t>
            </a:r>
            <a:r>
              <a:rPr lang="zh-CN" altLang="en-US" dirty="0">
                <a:solidFill>
                  <a:schemeClr val="bg1"/>
                </a:solidFill>
                <a:latin typeface="+mn-ea"/>
                <a:cs typeface="+mj-lt"/>
              </a:rPr>
              <a:t>代理器： 代理器，可以为一些要匹配的表达式命名，这样在规则段可以用这个代理名子，来代替这个表达式。</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en-US" dirty="0">
                <a:solidFill>
                  <a:schemeClr val="bg1"/>
                </a:solidFill>
                <a:latin typeface="+mn-ea"/>
                <a:cs typeface="+mj-lt"/>
              </a:rPr>
              <a:t>例如</a:t>
            </a:r>
            <a:r>
              <a:rPr lang="en-US" altLang="zh-CN" dirty="0">
                <a:solidFill>
                  <a:schemeClr val="bg1"/>
                </a:solidFill>
                <a:latin typeface="+mn-ea"/>
                <a:cs typeface="+mj-lt"/>
              </a:rPr>
              <a:t>space  [ \t\n\r\f]</a:t>
            </a:r>
            <a:r>
              <a:rPr lang="zh-CN" altLang="en-US" dirty="0">
                <a:solidFill>
                  <a:schemeClr val="bg1"/>
                </a:solidFill>
                <a:latin typeface="+mn-ea"/>
                <a:cs typeface="+mj-lt"/>
              </a:rPr>
              <a:t>，给</a:t>
            </a:r>
            <a:r>
              <a:rPr lang="en-US" altLang="zh-CN" dirty="0">
                <a:solidFill>
                  <a:schemeClr val="bg1"/>
                </a:solidFill>
                <a:latin typeface="+mn-ea"/>
                <a:cs typeface="+mj-lt"/>
              </a:rPr>
              <a:t>[ \t\n\r\f] </a:t>
            </a:r>
            <a:r>
              <a:rPr lang="zh-CN" altLang="en-US" dirty="0">
                <a:solidFill>
                  <a:schemeClr val="bg1"/>
                </a:solidFill>
                <a:latin typeface="+mn-ea"/>
                <a:cs typeface="+mj-lt"/>
              </a:rPr>
              <a:t>命名为</a:t>
            </a:r>
            <a:r>
              <a:rPr lang="en-US" altLang="zh-CN" dirty="0">
                <a:solidFill>
                  <a:schemeClr val="bg1"/>
                </a:solidFill>
                <a:latin typeface="+mn-ea"/>
                <a:cs typeface="+mj-lt"/>
              </a:rPr>
              <a:t>space, </a:t>
            </a:r>
            <a:r>
              <a:rPr lang="zh-CN" altLang="en-US" dirty="0">
                <a:solidFill>
                  <a:schemeClr val="bg1"/>
                </a:solidFill>
                <a:latin typeface="+mn-ea"/>
                <a:cs typeface="+mj-lt"/>
              </a:rPr>
              <a:t>后面在规则段即可</a:t>
            </a:r>
            <a:r>
              <a:rPr lang="en-US" altLang="zh-CN" dirty="0">
                <a:solidFill>
                  <a:schemeClr val="bg1"/>
                </a:solidFill>
                <a:latin typeface="+mn-ea"/>
                <a:cs typeface="+mj-lt"/>
              </a:rPr>
              <a:t>			    </a:t>
            </a:r>
            <a:r>
              <a:rPr lang="zh-CN" altLang="en-US" dirty="0">
                <a:solidFill>
                  <a:schemeClr val="bg1"/>
                </a:solidFill>
                <a:latin typeface="+mn-ea"/>
                <a:cs typeface="+mj-lt"/>
              </a:rPr>
              <a:t>使用</a:t>
            </a:r>
            <a:r>
              <a:rPr lang="en-US" altLang="zh-CN" dirty="0">
                <a:solidFill>
                  <a:schemeClr val="bg1"/>
                </a:solidFill>
                <a:latin typeface="+mn-ea"/>
                <a:cs typeface="+mj-lt"/>
              </a:rPr>
              <a:t>{space}</a:t>
            </a:r>
            <a:r>
              <a:rPr lang="zh-CN" altLang="en-US" dirty="0">
                <a:solidFill>
                  <a:schemeClr val="bg1"/>
                </a:solidFill>
                <a:latin typeface="+mn-ea"/>
                <a:cs typeface="+mj-lt"/>
              </a:rPr>
              <a:t>来代替</a:t>
            </a:r>
            <a:r>
              <a:rPr lang="en-US" altLang="zh-CN" dirty="0">
                <a:solidFill>
                  <a:schemeClr val="bg1"/>
                </a:solidFill>
                <a:latin typeface="+mn-ea"/>
                <a:cs typeface="+mj-lt"/>
              </a:rPr>
              <a:t>[ \t\n\r\f]</a:t>
            </a:r>
            <a:r>
              <a:rPr lang="zh-CN" altLang="en-US" dirty="0">
                <a:solidFill>
                  <a:schemeClr val="bg1"/>
                </a:solidFill>
                <a:latin typeface="+mn-ea"/>
                <a:cs typeface="+mj-lt"/>
              </a:rPr>
              <a:t>，</a:t>
            </a:r>
            <a:endParaRPr lang="en-US" altLang="zh-CN" dirty="0">
              <a:solidFill>
                <a:schemeClr val="bg1"/>
              </a:solidFill>
              <a:latin typeface="+mn-ea"/>
              <a:cs typeface="+mj-lt"/>
            </a:endParaRPr>
          </a:p>
          <a:p>
            <a:r>
              <a:rPr lang="en-US" altLang="zh-CN" dirty="0">
                <a:solidFill>
                  <a:schemeClr val="bg1"/>
                </a:solidFill>
                <a:latin typeface="+mn-ea"/>
                <a:cs typeface="+mj-lt"/>
              </a:rPr>
              <a:t>		b. </a:t>
            </a:r>
            <a:r>
              <a:rPr lang="zh-CN" altLang="en-US" dirty="0">
                <a:solidFill>
                  <a:schemeClr val="bg1"/>
                </a:solidFill>
                <a:latin typeface="+mn-ea"/>
                <a:cs typeface="+mj-lt"/>
              </a:rPr>
              <a:t>同时代理也可以被嵌套，如</a:t>
            </a:r>
            <a:r>
              <a:rPr lang="en-US" altLang="zh-CN" dirty="0">
                <a:solidFill>
                  <a:schemeClr val="bg1"/>
                </a:solidFill>
                <a:latin typeface="+mn-ea"/>
                <a:cs typeface="+mj-lt"/>
              </a:rPr>
              <a:t>whitespace     ({space}+|{comment}) </a:t>
            </a:r>
            <a:r>
              <a:rPr lang="zh-CN" altLang="en-US" dirty="0">
                <a:solidFill>
                  <a:schemeClr val="bg1"/>
                </a:solidFill>
                <a:latin typeface="+mn-ea"/>
                <a:cs typeface="+mj-lt"/>
              </a:rPr>
              <a:t>这</a:t>
            </a:r>
            <a:r>
              <a:rPr lang="en-US" altLang="zh-CN" dirty="0">
                <a:solidFill>
                  <a:schemeClr val="bg1"/>
                </a:solidFill>
                <a:latin typeface="+mn-ea"/>
                <a:cs typeface="+mj-lt"/>
              </a:rPr>
              <a:t>			    </a:t>
            </a:r>
            <a:r>
              <a:rPr lang="zh-CN" altLang="en-US" dirty="0">
                <a:solidFill>
                  <a:schemeClr val="bg1"/>
                </a:solidFill>
                <a:latin typeface="+mn-ea"/>
                <a:cs typeface="+mj-lt"/>
              </a:rPr>
              <a:t>里定义了新的代理</a:t>
            </a:r>
            <a:r>
              <a:rPr lang="en-US" altLang="zh-CN" dirty="0">
                <a:solidFill>
                  <a:schemeClr val="bg1"/>
                </a:solidFill>
                <a:latin typeface="+mn-ea"/>
                <a:cs typeface="+mj-lt"/>
              </a:rPr>
              <a:t>whitespace</a:t>
            </a:r>
            <a:r>
              <a:rPr lang="zh-CN" altLang="en-US" dirty="0">
                <a:solidFill>
                  <a:schemeClr val="bg1"/>
                </a:solidFill>
                <a:latin typeface="+mn-ea"/>
                <a:cs typeface="+mj-lt"/>
              </a:rPr>
              <a:t>， 它代理了 </a:t>
            </a:r>
            <a:r>
              <a:rPr lang="en-US" altLang="zh-CN" dirty="0">
                <a:solidFill>
                  <a:schemeClr val="bg1"/>
                </a:solidFill>
                <a:latin typeface="+mn-ea"/>
                <a:cs typeface="+mj-lt"/>
              </a:rPr>
              <a:t>({space}+|{comment}) </a:t>
            </a:r>
            <a:r>
              <a:rPr lang="zh-CN" altLang="en-US" dirty="0">
                <a:solidFill>
                  <a:schemeClr val="bg1"/>
                </a:solidFill>
                <a:latin typeface="+mn-ea"/>
                <a:cs typeface="+mj-lt"/>
              </a:rPr>
              <a:t>其</a:t>
            </a:r>
            <a:r>
              <a:rPr lang="en-US" altLang="zh-CN" dirty="0">
                <a:solidFill>
                  <a:schemeClr val="bg1"/>
                </a:solidFill>
                <a:latin typeface="+mn-ea"/>
                <a:cs typeface="+mj-lt"/>
              </a:rPr>
              <a:t>			    </a:t>
            </a:r>
            <a:r>
              <a:rPr lang="zh-CN" altLang="en-US" dirty="0">
                <a:solidFill>
                  <a:schemeClr val="bg1"/>
                </a:solidFill>
                <a:latin typeface="+mn-ea"/>
                <a:cs typeface="+mj-lt"/>
              </a:rPr>
              <a:t>中</a:t>
            </a:r>
            <a:r>
              <a:rPr lang="en-US" altLang="zh-CN" dirty="0">
                <a:solidFill>
                  <a:schemeClr val="bg1"/>
                </a:solidFill>
                <a:latin typeface="+mn-ea"/>
                <a:cs typeface="+mj-lt"/>
              </a:rPr>
              <a:t>{space}</a:t>
            </a:r>
            <a:r>
              <a:rPr lang="zh-CN" altLang="en-US" dirty="0">
                <a:solidFill>
                  <a:schemeClr val="bg1"/>
                </a:solidFill>
                <a:latin typeface="+mn-ea"/>
                <a:cs typeface="+mj-lt"/>
              </a:rPr>
              <a:t>就被嵌套代理了。</a:t>
            </a:r>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284422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4" y="2091055"/>
            <a:ext cx="10050607" cy="3600986"/>
          </a:xfrm>
          <a:prstGeom prst="rect">
            <a:avLst/>
          </a:prstGeom>
          <a:noFill/>
        </p:spPr>
        <p:txBody>
          <a:bodyPr wrap="square" rtlCol="0">
            <a:spAutoFit/>
          </a:bodyPr>
          <a:lstStyle/>
          <a:p>
            <a:r>
              <a:rPr lang="en-US" altLang="zh-CN" sz="2400" dirty="0">
                <a:solidFill>
                  <a:schemeClr val="bg1"/>
                </a:solidFill>
                <a:latin typeface="+mn-ea"/>
                <a:cs typeface="+mj-lt"/>
              </a:rPr>
              <a:t>2.</a:t>
            </a:r>
            <a:r>
              <a:rPr lang="zh-CN" altLang="en-US" sz="2400" dirty="0">
                <a:solidFill>
                  <a:schemeClr val="bg1"/>
                </a:solidFill>
                <a:latin typeface="+mn-ea"/>
                <a:cs typeface="+mj-lt"/>
              </a:rPr>
              <a:t>规则段</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zh-CN" dirty="0">
                <a:solidFill>
                  <a:schemeClr val="bg1"/>
                </a:solidFill>
                <a:latin typeface="+mn-ea"/>
                <a:cs typeface="+mj-lt"/>
              </a:rPr>
              <a:t>1. </a:t>
            </a:r>
            <a:r>
              <a:rPr lang="zh-CN" altLang="en-US" dirty="0">
                <a:solidFill>
                  <a:schemeClr val="bg1"/>
                </a:solidFill>
                <a:latin typeface="+mn-ea"/>
                <a:cs typeface="+mj-lt"/>
              </a:rPr>
              <a:t>通过</a:t>
            </a:r>
            <a:r>
              <a:rPr lang="en-US" altLang="zh-CN" dirty="0">
                <a:solidFill>
                  <a:schemeClr val="bg1"/>
                </a:solidFill>
                <a:latin typeface="+mn-ea"/>
                <a:cs typeface="+mj-lt"/>
              </a:rPr>
              <a:t>{</a:t>
            </a:r>
            <a:r>
              <a:rPr lang="zh-CN" altLang="en-US" dirty="0">
                <a:solidFill>
                  <a:schemeClr val="bg1"/>
                </a:solidFill>
                <a:latin typeface="+mn-ea"/>
                <a:cs typeface="+mj-lt"/>
              </a:rPr>
              <a:t>代理器</a:t>
            </a:r>
            <a:r>
              <a:rPr lang="en-US" altLang="zh-CN" dirty="0">
                <a:solidFill>
                  <a:schemeClr val="bg1"/>
                </a:solidFill>
                <a:latin typeface="+mn-ea"/>
                <a:cs typeface="+mj-lt"/>
              </a:rPr>
              <a:t>} </a:t>
            </a:r>
            <a:r>
              <a:rPr lang="zh-CN" altLang="en-US" dirty="0">
                <a:solidFill>
                  <a:schemeClr val="bg1"/>
                </a:solidFill>
                <a:latin typeface="+mn-ea"/>
                <a:cs typeface="+mj-lt"/>
              </a:rPr>
              <a:t>来表示要匹配的字符， 后面跟着</a:t>
            </a:r>
            <a:r>
              <a:rPr lang="en-US" altLang="zh-CN" dirty="0">
                <a:solidFill>
                  <a:schemeClr val="bg1"/>
                </a:solidFill>
                <a:latin typeface="+mn-ea"/>
                <a:cs typeface="+mj-lt"/>
              </a:rPr>
              <a:t>{ ... }</a:t>
            </a:r>
            <a:r>
              <a:rPr lang="zh-CN" altLang="en-US" dirty="0">
                <a:solidFill>
                  <a:schemeClr val="bg1"/>
                </a:solidFill>
                <a:latin typeface="+mn-ea"/>
                <a:cs typeface="+mj-lt"/>
              </a:rPr>
              <a:t>大括号中的内容就是要生成的</a:t>
            </a:r>
            <a:r>
              <a:rPr lang="en-US" altLang="zh-CN" dirty="0">
                <a:solidFill>
                  <a:schemeClr val="bg1"/>
                </a:solidFill>
                <a:latin typeface="+mn-ea"/>
                <a:cs typeface="+mj-lt"/>
              </a:rPr>
              <a:t>C</a:t>
            </a:r>
            <a:r>
              <a:rPr lang="zh-CN" altLang="en-US" dirty="0">
                <a:solidFill>
                  <a:schemeClr val="bg1"/>
                </a:solidFill>
                <a:latin typeface="+mn-ea"/>
                <a:cs typeface="+mj-lt"/>
              </a:rPr>
              <a:t>代码，即前面的字符配匹配后，则会对应调用后面大括号内的</a:t>
            </a:r>
            <a:r>
              <a:rPr lang="en-US" altLang="zh-CN" dirty="0">
                <a:solidFill>
                  <a:schemeClr val="bg1"/>
                </a:solidFill>
                <a:latin typeface="+mn-ea"/>
                <a:cs typeface="+mj-lt"/>
              </a:rPr>
              <a:t>C</a:t>
            </a:r>
            <a:r>
              <a:rPr lang="zh-CN" altLang="en-US" dirty="0">
                <a:solidFill>
                  <a:schemeClr val="bg1"/>
                </a:solidFill>
                <a:latin typeface="+mn-ea"/>
                <a:cs typeface="+mj-lt"/>
              </a:rPr>
              <a:t>代码。同时后面大括号内容可以为空，即表示忽略这个匹配的字符。这些规则将被生成</a:t>
            </a:r>
            <a:r>
              <a:rPr lang="en-US" altLang="zh-CN" dirty="0" err="1">
                <a:solidFill>
                  <a:schemeClr val="bg1"/>
                </a:solidFill>
                <a:latin typeface="+mn-ea"/>
                <a:cs typeface="+mj-lt"/>
              </a:rPr>
              <a:t>scan.c</a:t>
            </a:r>
            <a:r>
              <a:rPr lang="zh-CN" altLang="en-US" dirty="0">
                <a:solidFill>
                  <a:schemeClr val="bg1"/>
                </a:solidFill>
                <a:latin typeface="+mn-ea"/>
                <a:cs typeface="+mj-lt"/>
              </a:rPr>
              <a:t>中的</a:t>
            </a:r>
            <a:r>
              <a:rPr lang="en-US" altLang="zh-CN" dirty="0" err="1">
                <a:solidFill>
                  <a:schemeClr val="bg1"/>
                </a:solidFill>
                <a:latin typeface="+mn-ea"/>
                <a:cs typeface="+mj-lt"/>
              </a:rPr>
              <a:t>yylex</a:t>
            </a:r>
            <a:r>
              <a:rPr lang="zh-CN" altLang="en-US" dirty="0">
                <a:solidFill>
                  <a:schemeClr val="bg1"/>
                </a:solidFill>
                <a:latin typeface="+mn-ea"/>
                <a:cs typeface="+mj-lt"/>
              </a:rPr>
              <a:t>函数</a:t>
            </a:r>
            <a:r>
              <a:rPr lang="zh-CN" altLang="zh-CN" dirty="0">
                <a:solidFill>
                  <a:schemeClr val="bg1"/>
                </a:solidFill>
                <a:latin typeface="+mn-ea"/>
                <a:cs typeface="+mj-lt"/>
              </a:rPr>
              <a:t>。</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en-US" dirty="0">
                <a:solidFill>
                  <a:schemeClr val="bg1"/>
                </a:solidFill>
                <a:latin typeface="+mn-ea"/>
                <a:cs typeface="+mj-lt"/>
              </a:rPr>
              <a:t>例如：</a:t>
            </a:r>
            <a:endParaRPr lang="en-US" altLang="zh-CN" dirty="0">
              <a:solidFill>
                <a:schemeClr val="bg1"/>
              </a:solidFill>
              <a:latin typeface="+mn-ea"/>
              <a:cs typeface="+mj-lt"/>
            </a:endParaRPr>
          </a:p>
          <a:p>
            <a:r>
              <a:rPr lang="en-US" altLang="zh-CN" dirty="0">
                <a:solidFill>
                  <a:schemeClr val="bg1"/>
                </a:solidFill>
                <a:latin typeface="+mn-ea"/>
                <a:cs typeface="+mj-lt"/>
              </a:rPr>
              <a:t>			{whitespace}     { }//</a:t>
            </a:r>
            <a:r>
              <a:rPr lang="zh-CN" altLang="en-US" dirty="0">
                <a:solidFill>
                  <a:schemeClr val="bg1"/>
                </a:solidFill>
                <a:latin typeface="+mn-ea"/>
                <a:cs typeface="+mj-lt"/>
              </a:rPr>
              <a:t>这里的意思是凡是</a:t>
            </a:r>
            <a:r>
              <a:rPr lang="en-US" altLang="zh-CN" dirty="0">
                <a:solidFill>
                  <a:schemeClr val="bg1"/>
                </a:solidFill>
                <a:latin typeface="+mn-ea"/>
                <a:cs typeface="+mj-lt"/>
              </a:rPr>
              <a:t>whitespace, </a:t>
            </a:r>
            <a:r>
              <a:rPr lang="zh-CN" altLang="en-US" dirty="0">
                <a:solidFill>
                  <a:schemeClr val="bg1"/>
                </a:solidFill>
                <a:latin typeface="+mn-ea"/>
                <a:cs typeface="+mj-lt"/>
              </a:rPr>
              <a:t>则忽略</a:t>
            </a:r>
          </a:p>
          <a:p>
            <a:r>
              <a:rPr lang="en-US" altLang="zh-CN" dirty="0">
                <a:solidFill>
                  <a:schemeClr val="bg1"/>
                </a:solidFill>
                <a:latin typeface="+mn-ea"/>
                <a:cs typeface="+mj-lt"/>
              </a:rPr>
              <a:t>			{</a:t>
            </a:r>
            <a:r>
              <a:rPr lang="en-US" altLang="zh-CN" dirty="0" err="1">
                <a:solidFill>
                  <a:schemeClr val="bg1"/>
                </a:solidFill>
                <a:latin typeface="+mn-ea"/>
                <a:cs typeface="+mj-lt"/>
              </a:rPr>
              <a:t>xcstart</a:t>
            </a:r>
            <a:r>
              <a:rPr lang="en-US" altLang="zh-CN" dirty="0">
                <a:solidFill>
                  <a:schemeClr val="bg1"/>
                </a:solidFill>
                <a:latin typeface="+mn-ea"/>
                <a:cs typeface="+mj-lt"/>
              </a:rPr>
              <a:t>}        {     </a:t>
            </a:r>
          </a:p>
          <a:p>
            <a:r>
              <a:rPr lang="en-US" altLang="zh-CN" dirty="0">
                <a:solidFill>
                  <a:schemeClr val="bg1"/>
                </a:solidFill>
                <a:latin typeface="+mn-ea"/>
                <a:cs typeface="+mj-lt"/>
              </a:rPr>
              <a:t>					SET_YYLLOC(); </a:t>
            </a:r>
            <a:r>
              <a:rPr lang="en-US" altLang="zh-CN" dirty="0" err="1">
                <a:solidFill>
                  <a:schemeClr val="bg1"/>
                </a:solidFill>
                <a:latin typeface="+mn-ea"/>
                <a:cs typeface="+mj-lt"/>
              </a:rPr>
              <a:t>yyextra</a:t>
            </a:r>
            <a:r>
              <a:rPr lang="en-US" altLang="zh-CN" dirty="0">
                <a:solidFill>
                  <a:schemeClr val="bg1"/>
                </a:solidFill>
                <a:latin typeface="+mn-ea"/>
                <a:cs typeface="+mj-lt"/>
              </a:rPr>
              <a:t>-&gt;</a:t>
            </a:r>
            <a:r>
              <a:rPr lang="en-US" altLang="zh-CN" dirty="0" err="1">
                <a:solidFill>
                  <a:schemeClr val="bg1"/>
                </a:solidFill>
                <a:latin typeface="+mn-ea"/>
                <a:cs typeface="+mj-lt"/>
              </a:rPr>
              <a:t>xcdepth</a:t>
            </a:r>
            <a:r>
              <a:rPr lang="en-US" altLang="zh-CN" dirty="0">
                <a:solidFill>
                  <a:schemeClr val="bg1"/>
                </a:solidFill>
                <a:latin typeface="+mn-ea"/>
                <a:cs typeface="+mj-lt"/>
              </a:rPr>
              <a:t> = 0;     						BEGIN(xc);</a:t>
            </a:r>
            <a:r>
              <a:rPr lang="en-US" altLang="zh-CN" dirty="0" err="1">
                <a:solidFill>
                  <a:schemeClr val="bg1"/>
                </a:solidFill>
                <a:latin typeface="+mn-ea"/>
                <a:cs typeface="+mj-lt"/>
              </a:rPr>
              <a:t>yyless</a:t>
            </a:r>
            <a:r>
              <a:rPr lang="en-US" altLang="zh-CN" dirty="0">
                <a:solidFill>
                  <a:schemeClr val="bg1"/>
                </a:solidFill>
                <a:latin typeface="+mn-ea"/>
                <a:cs typeface="+mj-lt"/>
              </a:rPr>
              <a:t>(2);</a:t>
            </a:r>
          </a:p>
          <a:p>
            <a:r>
              <a:rPr lang="en-US" altLang="zh-CN" dirty="0">
                <a:solidFill>
                  <a:schemeClr val="bg1"/>
                </a:solidFill>
                <a:latin typeface="+mn-ea"/>
                <a:cs typeface="+mj-lt"/>
              </a:rPr>
              <a:t> 				        }//</a:t>
            </a:r>
            <a:r>
              <a:rPr lang="zh-CN" altLang="en-US" dirty="0">
                <a:solidFill>
                  <a:schemeClr val="bg1"/>
                </a:solidFill>
                <a:latin typeface="+mn-ea"/>
                <a:cs typeface="+mj-lt"/>
              </a:rPr>
              <a:t>这里的意思是当匹配</a:t>
            </a:r>
            <a:r>
              <a:rPr lang="en-US" altLang="zh-CN" dirty="0" err="1">
                <a:solidFill>
                  <a:schemeClr val="bg1"/>
                </a:solidFill>
                <a:latin typeface="+mn-ea"/>
                <a:cs typeface="+mj-lt"/>
              </a:rPr>
              <a:t>xcstart</a:t>
            </a:r>
            <a:r>
              <a:rPr lang="zh-CN" altLang="en-US" dirty="0">
                <a:solidFill>
                  <a:schemeClr val="bg1"/>
                </a:solidFill>
                <a:latin typeface="+mn-ea"/>
                <a:cs typeface="+mj-lt"/>
              </a:rPr>
              <a:t>时，要做后面的操作。</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222271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4" y="2091055"/>
            <a:ext cx="10050607" cy="3231654"/>
          </a:xfrm>
          <a:prstGeom prst="rect">
            <a:avLst/>
          </a:prstGeom>
          <a:noFill/>
        </p:spPr>
        <p:txBody>
          <a:bodyPr wrap="square" rtlCol="0">
            <a:spAutoFit/>
          </a:bodyPr>
          <a:lstStyle/>
          <a:p>
            <a:r>
              <a:rPr lang="en-US" altLang="zh-CN" dirty="0">
                <a:solidFill>
                  <a:schemeClr val="bg1"/>
                </a:solidFill>
                <a:latin typeface="+mn-ea"/>
                <a:cs typeface="+mj-lt"/>
              </a:rPr>
              <a:t>	2</a:t>
            </a:r>
            <a:r>
              <a:rPr lang="zh-CN" altLang="zh-CN" dirty="0">
                <a:solidFill>
                  <a:schemeClr val="bg1"/>
                </a:solidFill>
                <a:latin typeface="+mn-ea"/>
                <a:cs typeface="+mj-lt"/>
              </a:rPr>
              <a:t>. </a:t>
            </a:r>
            <a:r>
              <a:rPr lang="en-US" altLang="zh-CN" dirty="0">
                <a:solidFill>
                  <a:schemeClr val="bg1"/>
                </a:solidFill>
                <a:latin typeface="+mn-ea"/>
                <a:cs typeface="+mj-lt"/>
              </a:rPr>
              <a:t>BEGIN, Flex </a:t>
            </a:r>
            <a:r>
              <a:rPr lang="zh-CN" altLang="en-US" dirty="0">
                <a:solidFill>
                  <a:schemeClr val="bg1"/>
                </a:solidFill>
                <a:latin typeface="+mn-ea"/>
                <a:cs typeface="+mj-lt"/>
              </a:rPr>
              <a:t>初始状态为 </a:t>
            </a:r>
            <a:r>
              <a:rPr lang="en-US" altLang="zh-CN" dirty="0">
                <a:solidFill>
                  <a:schemeClr val="bg1"/>
                </a:solidFill>
                <a:latin typeface="+mn-ea"/>
                <a:cs typeface="+mj-lt"/>
              </a:rPr>
              <a:t>INITIAL, BEGIN (start stat) </a:t>
            </a:r>
            <a:r>
              <a:rPr lang="zh-CN" altLang="en-US" dirty="0">
                <a:solidFill>
                  <a:schemeClr val="bg1"/>
                </a:solidFill>
                <a:latin typeface="+mn-ea"/>
                <a:cs typeface="+mj-lt"/>
              </a:rPr>
              <a:t>意思是开始进入一个新的状态</a:t>
            </a:r>
            <a:r>
              <a:rPr lang="en-US" altLang="zh-CN" dirty="0">
                <a:solidFill>
                  <a:schemeClr val="bg1"/>
                </a:solidFill>
                <a:latin typeface="+mn-ea"/>
                <a:cs typeface="+mj-lt"/>
              </a:rPr>
              <a:t>.  </a:t>
            </a:r>
            <a:r>
              <a:rPr lang="zh-CN" altLang="en-US" dirty="0">
                <a:solidFill>
                  <a:schemeClr val="bg1"/>
                </a:solidFill>
                <a:latin typeface="+mn-ea"/>
                <a:cs typeface="+mj-lt"/>
              </a:rPr>
              <a:t>进入这个状态后，只有定义了对应状态的规则才会被匹配</a:t>
            </a:r>
            <a:r>
              <a:rPr lang="zh-CN" altLang="zh-CN" dirty="0">
                <a:solidFill>
                  <a:schemeClr val="bg1"/>
                </a:solidFill>
                <a:latin typeface="+mn-ea"/>
                <a:cs typeface="+mj-lt"/>
              </a:rPr>
              <a:t>。</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en-US" dirty="0">
                <a:solidFill>
                  <a:schemeClr val="bg1"/>
                </a:solidFill>
                <a:latin typeface="+mn-ea"/>
                <a:cs typeface="+mj-lt"/>
              </a:rPr>
              <a:t>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上面调用</a:t>
            </a:r>
            <a:r>
              <a:rPr lang="en-US" altLang="zh-CN" dirty="0">
                <a:solidFill>
                  <a:schemeClr val="bg1"/>
                </a:solidFill>
                <a:latin typeface="+mn-ea"/>
                <a:cs typeface="+mj-lt"/>
              </a:rPr>
              <a:t>BEGIN(xc)</a:t>
            </a:r>
            <a:r>
              <a:rPr lang="zh-CN" altLang="en-US" dirty="0">
                <a:solidFill>
                  <a:schemeClr val="bg1"/>
                </a:solidFill>
                <a:latin typeface="+mn-ea"/>
                <a:cs typeface="+mj-lt"/>
              </a:rPr>
              <a:t>之后，即匹配</a:t>
            </a:r>
            <a:r>
              <a:rPr lang="en-US" altLang="zh-CN" dirty="0" err="1">
                <a:solidFill>
                  <a:schemeClr val="bg1"/>
                </a:solidFill>
                <a:latin typeface="+mn-ea"/>
                <a:cs typeface="+mj-lt"/>
              </a:rPr>
              <a:t>xcstart</a:t>
            </a:r>
            <a:r>
              <a:rPr lang="zh-CN" altLang="en-US" dirty="0">
                <a:solidFill>
                  <a:schemeClr val="bg1"/>
                </a:solidFill>
                <a:latin typeface="+mn-ea"/>
                <a:cs typeface="+mj-lt"/>
              </a:rPr>
              <a:t>之后，进入</a:t>
            </a:r>
            <a:r>
              <a:rPr lang="en-US" altLang="zh-CN" dirty="0">
                <a:solidFill>
                  <a:schemeClr val="bg1"/>
                </a:solidFill>
                <a:latin typeface="+mn-ea"/>
                <a:cs typeface="+mj-lt"/>
              </a:rPr>
              <a:t>xc</a:t>
            </a:r>
            <a:r>
              <a:rPr lang="zh-CN" altLang="en-US" dirty="0">
                <a:solidFill>
                  <a:schemeClr val="bg1"/>
                </a:solidFill>
                <a:latin typeface="+mn-ea"/>
                <a:cs typeface="+mj-lt"/>
              </a:rPr>
              <a:t>状态，所以只有</a:t>
            </a:r>
            <a:r>
              <a:rPr lang="en-US" altLang="zh-CN" dirty="0">
                <a:solidFill>
                  <a:schemeClr val="bg1"/>
                </a:solidFill>
                <a:latin typeface="+mn-ea"/>
                <a:cs typeface="+mj-lt"/>
              </a:rPr>
              <a:t>			&lt;xc&gt;{</a:t>
            </a:r>
            <a:r>
              <a:rPr lang="en-US" altLang="zh-CN" dirty="0" err="1">
                <a:solidFill>
                  <a:schemeClr val="bg1"/>
                </a:solidFill>
                <a:latin typeface="+mn-ea"/>
                <a:cs typeface="+mj-lt"/>
              </a:rPr>
              <a:t>xcstart</a:t>
            </a:r>
            <a:r>
              <a:rPr lang="en-US" altLang="zh-CN" dirty="0">
                <a:solidFill>
                  <a:schemeClr val="bg1"/>
                </a:solidFill>
                <a:latin typeface="+mn-ea"/>
                <a:cs typeface="+mj-lt"/>
              </a:rPr>
              <a:t>}   { ... }</a:t>
            </a:r>
            <a:r>
              <a:rPr lang="zh-CN" altLang="en-US" dirty="0">
                <a:solidFill>
                  <a:schemeClr val="bg1"/>
                </a:solidFill>
                <a:latin typeface="+mn-ea"/>
                <a:cs typeface="+mj-lt"/>
              </a:rPr>
              <a:t>等开头带</a:t>
            </a:r>
            <a:r>
              <a:rPr lang="en-US" altLang="zh-CN" dirty="0">
                <a:solidFill>
                  <a:schemeClr val="bg1"/>
                </a:solidFill>
                <a:latin typeface="+mn-ea"/>
                <a:cs typeface="+mj-lt"/>
              </a:rPr>
              <a:t>&lt;xc&gt;</a:t>
            </a:r>
            <a:r>
              <a:rPr lang="zh-CN" altLang="en-US" dirty="0">
                <a:solidFill>
                  <a:schemeClr val="bg1"/>
                </a:solidFill>
                <a:latin typeface="+mn-ea"/>
                <a:cs typeface="+mj-lt"/>
              </a:rPr>
              <a:t>的代理器才会被匹配。其他的任何</a:t>
            </a:r>
            <a:r>
              <a:rPr lang="en-US" altLang="zh-CN" dirty="0">
                <a:solidFill>
                  <a:schemeClr val="bg1"/>
                </a:solidFill>
                <a:latin typeface="+mn-ea"/>
                <a:cs typeface="+mj-lt"/>
              </a:rPr>
              <a:t>			</a:t>
            </a:r>
            <a:r>
              <a:rPr lang="zh-CN" altLang="en-US" dirty="0">
                <a:solidFill>
                  <a:schemeClr val="bg1"/>
                </a:solidFill>
                <a:latin typeface="+mn-ea"/>
                <a:cs typeface="+mj-lt"/>
              </a:rPr>
              <a:t>规则都不会被匹配。</a:t>
            </a:r>
            <a:r>
              <a:rPr lang="en-US" altLang="zh-CN" dirty="0">
                <a:solidFill>
                  <a:schemeClr val="bg1"/>
                </a:solidFill>
                <a:latin typeface="+mn-ea"/>
                <a:cs typeface="+mj-lt"/>
              </a:rPr>
              <a:t>      </a:t>
            </a:r>
          </a:p>
          <a:p>
            <a:r>
              <a:rPr lang="en-US" altLang="zh-CN" dirty="0">
                <a:solidFill>
                  <a:schemeClr val="bg1"/>
                </a:solidFill>
                <a:latin typeface="+mn-ea"/>
                <a:cs typeface="+mj-lt"/>
              </a:rPr>
              <a:t>	3. </a:t>
            </a:r>
            <a:r>
              <a:rPr lang="en-US" altLang="zh-CN" dirty="0" err="1">
                <a:solidFill>
                  <a:schemeClr val="bg1"/>
                </a:solidFill>
                <a:latin typeface="+mn-ea"/>
                <a:cs typeface="+mj-lt"/>
              </a:rPr>
              <a:t>yyless</a:t>
            </a:r>
            <a:r>
              <a:rPr lang="en-US" altLang="zh-CN" dirty="0">
                <a:solidFill>
                  <a:schemeClr val="bg1"/>
                </a:solidFill>
                <a:latin typeface="+mn-ea"/>
                <a:cs typeface="+mj-lt"/>
              </a:rPr>
              <a:t>(), </a:t>
            </a:r>
            <a:r>
              <a:rPr lang="zh-CN" altLang="en-US" dirty="0">
                <a:solidFill>
                  <a:schemeClr val="bg1"/>
                </a:solidFill>
                <a:latin typeface="+mn-ea"/>
                <a:cs typeface="+mj-lt"/>
              </a:rPr>
              <a:t>此函数意思是保留参数个数的字符流，其他的返回给输入流。但是匹配的字符流长度，为匹配的总长度。</a:t>
            </a:r>
            <a:endParaRPr lang="en-US" altLang="zh-CN" dirty="0">
              <a:solidFill>
                <a:schemeClr val="bg1"/>
              </a:solidFill>
              <a:latin typeface="+mn-ea"/>
              <a:cs typeface="+mj-lt"/>
            </a:endParaRPr>
          </a:p>
          <a:p>
            <a:r>
              <a:rPr lang="en-US" altLang="zh-CN" sz="2400" dirty="0">
                <a:solidFill>
                  <a:schemeClr val="bg1"/>
                </a:solidFill>
                <a:latin typeface="+mn-ea"/>
                <a:cs typeface="+mj-lt"/>
              </a:rPr>
              <a:t>		</a:t>
            </a:r>
            <a:r>
              <a:rPr lang="en-US" altLang="zh-CN" dirty="0">
                <a:solidFill>
                  <a:schemeClr val="bg1"/>
                </a:solidFill>
                <a:latin typeface="+mn-ea"/>
                <a:cs typeface="+mj-lt"/>
              </a:rPr>
              <a:t>a. </a:t>
            </a:r>
            <a:r>
              <a:rPr lang="zh-CN" altLang="en-US" dirty="0">
                <a:solidFill>
                  <a:schemeClr val="bg1"/>
                </a:solidFill>
                <a:latin typeface="+mn-ea"/>
                <a:cs typeface="+mj-lt"/>
              </a:rPr>
              <a:t>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如果</a:t>
            </a:r>
            <a:r>
              <a:rPr lang="en-US" altLang="zh-CN" dirty="0" err="1">
                <a:solidFill>
                  <a:schemeClr val="bg1"/>
                </a:solidFill>
                <a:latin typeface="+mn-ea"/>
                <a:cs typeface="+mj-lt"/>
              </a:rPr>
              <a:t>yyless</a:t>
            </a:r>
            <a:r>
              <a:rPr lang="en-US" altLang="zh-CN" dirty="0">
                <a:solidFill>
                  <a:schemeClr val="bg1"/>
                </a:solidFill>
                <a:latin typeface="+mn-ea"/>
                <a:cs typeface="+mj-lt"/>
              </a:rPr>
              <a:t>(2),</a:t>
            </a:r>
            <a:r>
              <a:rPr lang="zh-CN" altLang="en-US" dirty="0">
                <a:solidFill>
                  <a:schemeClr val="bg1"/>
                </a:solidFill>
                <a:latin typeface="+mn-ea"/>
                <a:cs typeface="+mj-lt"/>
              </a:rPr>
              <a:t>这个时候匹配的字符是</a:t>
            </a:r>
            <a:r>
              <a:rPr lang="en-US" altLang="zh-CN" dirty="0">
                <a:solidFill>
                  <a:schemeClr val="bg1"/>
                </a:solidFill>
                <a:latin typeface="+mn-ea"/>
                <a:cs typeface="+mj-lt"/>
              </a:rPr>
              <a:t>5</a:t>
            </a:r>
            <a:r>
              <a:rPr lang="zh-CN" altLang="en-US" dirty="0">
                <a:solidFill>
                  <a:schemeClr val="bg1"/>
                </a:solidFill>
                <a:latin typeface="+mn-ea"/>
                <a:cs typeface="+mj-lt"/>
              </a:rPr>
              <a:t>个字符，则保留前两个字符，后</a:t>
            </a:r>
            <a:r>
              <a:rPr lang="en-US" altLang="zh-CN" dirty="0">
                <a:solidFill>
                  <a:schemeClr val="bg1"/>
                </a:solidFill>
                <a:latin typeface="+mn-ea"/>
                <a:cs typeface="+mj-lt"/>
              </a:rPr>
              <a:t>			</a:t>
            </a:r>
            <a:r>
              <a:rPr lang="zh-CN" altLang="en-US" dirty="0">
                <a:solidFill>
                  <a:schemeClr val="bg1"/>
                </a:solidFill>
                <a:latin typeface="+mn-ea"/>
                <a:cs typeface="+mj-lt"/>
              </a:rPr>
              <a:t>面三个字符返回给输入流。</a:t>
            </a:r>
            <a:endParaRPr lang="en-US" altLang="zh-CN"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3556761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4" y="2091055"/>
            <a:ext cx="10050607" cy="3970318"/>
          </a:xfrm>
          <a:prstGeom prst="rect">
            <a:avLst/>
          </a:prstGeom>
          <a:noFill/>
        </p:spPr>
        <p:txBody>
          <a:bodyPr wrap="square" rtlCol="0">
            <a:spAutoFit/>
          </a:bodyPr>
          <a:lstStyle/>
          <a:p>
            <a:r>
              <a:rPr lang="en-US" altLang="zh-CN" dirty="0">
                <a:solidFill>
                  <a:schemeClr val="bg1"/>
                </a:solidFill>
                <a:latin typeface="+mn-ea"/>
                <a:cs typeface="+mj-lt"/>
              </a:rPr>
              <a:t>	4</a:t>
            </a:r>
            <a:r>
              <a:rPr lang="zh-CN" altLang="zh-CN" dirty="0">
                <a:solidFill>
                  <a:schemeClr val="bg1"/>
                </a:solidFill>
                <a:latin typeface="+mn-ea"/>
                <a:cs typeface="+mj-lt"/>
              </a:rPr>
              <a:t>. </a:t>
            </a:r>
            <a:r>
              <a:rPr lang="en-US" altLang="zh-CN" dirty="0" err="1">
                <a:solidFill>
                  <a:schemeClr val="bg1"/>
                </a:solidFill>
                <a:latin typeface="+mn-ea"/>
                <a:cs typeface="+mj-lt"/>
              </a:rPr>
              <a:t>yyextra</a:t>
            </a:r>
            <a:r>
              <a:rPr lang="en-US" altLang="zh-CN" dirty="0">
                <a:solidFill>
                  <a:schemeClr val="bg1"/>
                </a:solidFill>
                <a:latin typeface="+mn-ea"/>
                <a:cs typeface="+mj-lt"/>
              </a:rPr>
              <a:t>, </a:t>
            </a:r>
            <a:r>
              <a:rPr lang="zh-CN" altLang="en-US" dirty="0">
                <a:solidFill>
                  <a:schemeClr val="bg1"/>
                </a:solidFill>
                <a:latin typeface="+mn-ea"/>
                <a:cs typeface="+mj-lt"/>
              </a:rPr>
              <a:t>此变量是用户传入的参数数据，其类型为</a:t>
            </a:r>
            <a:r>
              <a:rPr lang="en-US" altLang="zh-CN" dirty="0">
                <a:solidFill>
                  <a:schemeClr val="bg1"/>
                </a:solidFill>
                <a:latin typeface="+mn-ea"/>
                <a:cs typeface="+mj-lt"/>
              </a:rPr>
              <a:t>YY_EXTRA_TYPE</a:t>
            </a:r>
            <a:r>
              <a:rPr lang="zh-CN" altLang="en-US" dirty="0">
                <a:solidFill>
                  <a:schemeClr val="bg1"/>
                </a:solidFill>
                <a:latin typeface="+mn-ea"/>
                <a:cs typeface="+mj-lt"/>
              </a:rPr>
              <a:t>定义，其值默认为</a:t>
            </a:r>
            <a:r>
              <a:rPr lang="en-US" altLang="zh-CN" dirty="0">
                <a:solidFill>
                  <a:schemeClr val="bg1"/>
                </a:solidFill>
                <a:latin typeface="+mn-ea"/>
                <a:cs typeface="+mj-lt"/>
              </a:rPr>
              <a:t>void*</a:t>
            </a:r>
            <a:r>
              <a:rPr lang="zh-CN" altLang="en-US" dirty="0">
                <a:solidFill>
                  <a:schemeClr val="bg1"/>
                </a:solidFill>
                <a:latin typeface="+mn-ea"/>
                <a:cs typeface="+mj-lt"/>
              </a:rPr>
              <a:t>， 但是可以根据需要自定义。</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Postgresql</a:t>
            </a:r>
            <a:r>
              <a:rPr lang="en-US" altLang="zh-CN" dirty="0">
                <a:solidFill>
                  <a:schemeClr val="bg1"/>
                </a:solidFill>
                <a:latin typeface="+mn-ea"/>
                <a:cs typeface="+mj-lt"/>
              </a:rPr>
              <a:t> </a:t>
            </a:r>
            <a:r>
              <a:rPr lang="zh-CN" altLang="en-US" dirty="0">
                <a:solidFill>
                  <a:schemeClr val="bg1"/>
                </a:solidFill>
                <a:latin typeface="+mn-ea"/>
                <a:cs typeface="+mj-lt"/>
              </a:rPr>
              <a:t>中这里定义为了</a:t>
            </a:r>
            <a:r>
              <a:rPr lang="en-US" altLang="zh-CN" dirty="0" err="1">
                <a:solidFill>
                  <a:schemeClr val="bg1"/>
                </a:solidFill>
                <a:latin typeface="+mn-ea"/>
                <a:cs typeface="+mj-lt"/>
              </a:rPr>
              <a:t>core_yy_extra_type</a:t>
            </a:r>
            <a:r>
              <a:rPr lang="en-US" altLang="zh-CN" dirty="0">
                <a:solidFill>
                  <a:schemeClr val="bg1"/>
                </a:solidFill>
                <a:latin typeface="+mn-ea"/>
                <a:cs typeface="+mj-lt"/>
              </a:rPr>
              <a:t> *</a:t>
            </a:r>
            <a:r>
              <a:rPr lang="zh-CN" altLang="en-US" dirty="0">
                <a:solidFill>
                  <a:schemeClr val="bg1"/>
                </a:solidFill>
                <a:latin typeface="+mn-ea"/>
                <a:cs typeface="+mj-lt"/>
              </a:rPr>
              <a:t>。</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此参数是通过两个途径传入</a:t>
            </a:r>
            <a:r>
              <a:rPr lang="en-US" altLang="zh-CN" dirty="0">
                <a:solidFill>
                  <a:schemeClr val="bg1"/>
                </a:solidFill>
                <a:latin typeface="+mn-ea"/>
                <a:cs typeface="+mj-lt"/>
              </a:rPr>
              <a:t>:</a:t>
            </a:r>
          </a:p>
          <a:p>
            <a:r>
              <a:rPr lang="en-US" altLang="zh-CN" dirty="0">
                <a:solidFill>
                  <a:schemeClr val="bg1"/>
                </a:solidFill>
                <a:latin typeface="+mn-ea"/>
                <a:cs typeface="+mj-lt"/>
              </a:rPr>
              <a:t>			a. </a:t>
            </a:r>
            <a:r>
              <a:rPr lang="zh-CN" altLang="en-US" dirty="0">
                <a:solidFill>
                  <a:schemeClr val="bg1"/>
                </a:solidFill>
                <a:latin typeface="+mn-ea"/>
                <a:cs typeface="+mj-lt"/>
              </a:rPr>
              <a:t>通过</a:t>
            </a:r>
            <a:r>
              <a:rPr lang="en-US" altLang="zh-CN" dirty="0" err="1">
                <a:solidFill>
                  <a:schemeClr val="bg1"/>
                </a:solidFill>
                <a:latin typeface="+mn-ea"/>
                <a:cs typeface="+mj-lt"/>
              </a:rPr>
              <a:t>yylex_init_extra</a:t>
            </a:r>
            <a:r>
              <a:rPr lang="en-US" altLang="zh-CN" dirty="0">
                <a:solidFill>
                  <a:schemeClr val="bg1"/>
                </a:solidFill>
                <a:latin typeface="+mn-ea"/>
                <a:cs typeface="+mj-lt"/>
              </a:rPr>
              <a:t>(</a:t>
            </a:r>
            <a:r>
              <a:rPr lang="en-US" altLang="zh-CN" dirty="0" err="1">
                <a:solidFill>
                  <a:schemeClr val="bg1"/>
                </a:solidFill>
                <a:latin typeface="+mn-ea"/>
                <a:cs typeface="+mj-lt"/>
              </a:rPr>
              <a:t>yyext</a:t>
            </a:r>
            <a:r>
              <a:rPr lang="en-US" altLang="zh-CN" dirty="0">
                <a:solidFill>
                  <a:schemeClr val="bg1"/>
                </a:solidFill>
                <a:latin typeface="+mn-ea"/>
                <a:cs typeface="+mj-lt"/>
              </a:rPr>
              <a:t>, &amp;scanner)</a:t>
            </a:r>
            <a:r>
              <a:rPr lang="zh-CN" altLang="en-US" dirty="0">
                <a:solidFill>
                  <a:schemeClr val="bg1"/>
                </a:solidFill>
                <a:latin typeface="+mn-ea"/>
                <a:cs typeface="+mj-lt"/>
              </a:rPr>
              <a:t>定义</a:t>
            </a:r>
            <a:endParaRPr lang="en-US" altLang="zh-CN" dirty="0">
              <a:solidFill>
                <a:schemeClr val="bg1"/>
              </a:solidFill>
              <a:latin typeface="+mn-ea"/>
              <a:cs typeface="+mj-lt"/>
            </a:endParaRPr>
          </a:p>
          <a:p>
            <a:r>
              <a:rPr lang="en-US" altLang="zh-CN" dirty="0">
                <a:solidFill>
                  <a:schemeClr val="bg1"/>
                </a:solidFill>
                <a:latin typeface="+mn-ea"/>
                <a:cs typeface="+mj-lt"/>
              </a:rPr>
              <a:t>			b. </a:t>
            </a:r>
            <a:r>
              <a:rPr lang="zh-CN" altLang="en-US" dirty="0">
                <a:solidFill>
                  <a:schemeClr val="bg1"/>
                </a:solidFill>
                <a:latin typeface="+mn-ea"/>
                <a:cs typeface="+mj-lt"/>
              </a:rPr>
              <a:t>用</a:t>
            </a:r>
            <a:r>
              <a:rPr lang="en-US" altLang="zh-CN" dirty="0" err="1">
                <a:solidFill>
                  <a:schemeClr val="bg1"/>
                </a:solidFill>
                <a:latin typeface="+mn-ea"/>
                <a:cs typeface="+mj-lt"/>
              </a:rPr>
              <a:t>yylex_init</a:t>
            </a:r>
            <a:r>
              <a:rPr lang="en-US" altLang="zh-CN" dirty="0">
                <a:solidFill>
                  <a:schemeClr val="bg1"/>
                </a:solidFill>
                <a:latin typeface="+mn-ea"/>
                <a:cs typeface="+mj-lt"/>
              </a:rPr>
              <a:t>(&amp;scanner)</a:t>
            </a:r>
            <a:r>
              <a:rPr lang="zh-CN" altLang="en-US" dirty="0">
                <a:solidFill>
                  <a:schemeClr val="bg1"/>
                </a:solidFill>
                <a:latin typeface="+mn-ea"/>
                <a:cs typeface="+mj-lt"/>
              </a:rPr>
              <a:t>之后，调用</a:t>
            </a:r>
            <a:r>
              <a:rPr lang="en-US" altLang="zh-CN" dirty="0" err="1">
                <a:solidFill>
                  <a:schemeClr val="bg1"/>
                </a:solidFill>
                <a:latin typeface="+mn-ea"/>
                <a:cs typeface="+mj-lt"/>
              </a:rPr>
              <a:t>yyset_extra</a:t>
            </a:r>
            <a:r>
              <a:rPr lang="en-US" altLang="zh-CN" dirty="0">
                <a:solidFill>
                  <a:schemeClr val="bg1"/>
                </a:solidFill>
                <a:latin typeface="+mn-ea"/>
                <a:cs typeface="+mj-lt"/>
              </a:rPr>
              <a:t>(</a:t>
            </a:r>
            <a:r>
              <a:rPr lang="en-US" altLang="zh-CN" dirty="0" err="1">
                <a:solidFill>
                  <a:schemeClr val="bg1"/>
                </a:solidFill>
                <a:latin typeface="+mn-ea"/>
                <a:cs typeface="+mj-lt"/>
              </a:rPr>
              <a:t>yyext</a:t>
            </a:r>
            <a:r>
              <a:rPr lang="en-US" altLang="zh-CN" dirty="0">
                <a:solidFill>
                  <a:schemeClr val="bg1"/>
                </a:solidFill>
                <a:latin typeface="+mn-ea"/>
                <a:cs typeface="+mj-lt"/>
              </a:rPr>
              <a:t>, scanner);</a:t>
            </a:r>
            <a:r>
              <a:rPr lang="zh-CN" altLang="en-US" dirty="0">
                <a:solidFill>
                  <a:schemeClr val="bg1"/>
                </a:solidFill>
                <a:latin typeface="+mn-ea"/>
                <a:cs typeface="+mj-lt"/>
              </a:rPr>
              <a:t>设</a:t>
            </a:r>
            <a:r>
              <a:rPr lang="en-US" altLang="zh-CN" dirty="0">
                <a:solidFill>
                  <a:schemeClr val="bg1"/>
                </a:solidFill>
                <a:latin typeface="+mn-ea"/>
                <a:cs typeface="+mj-lt"/>
              </a:rPr>
              <a:t>			    </a:t>
            </a:r>
            <a:r>
              <a:rPr lang="zh-CN" altLang="en-US" dirty="0">
                <a:solidFill>
                  <a:schemeClr val="bg1"/>
                </a:solidFill>
                <a:latin typeface="+mn-ea"/>
                <a:cs typeface="+mj-lt"/>
              </a:rPr>
              <a:t>置进去，</a:t>
            </a:r>
            <a:endParaRPr lang="en-US" altLang="zh-CN" dirty="0">
              <a:solidFill>
                <a:schemeClr val="bg1"/>
              </a:solidFill>
              <a:latin typeface="+mn-ea"/>
              <a:cs typeface="+mj-lt"/>
            </a:endParaRPr>
          </a:p>
          <a:p>
            <a:r>
              <a:rPr lang="en-US" altLang="zh-CN" dirty="0">
                <a:solidFill>
                  <a:schemeClr val="bg1"/>
                </a:solidFill>
                <a:latin typeface="+mn-ea"/>
                <a:cs typeface="+mj-lt"/>
              </a:rPr>
              <a:t>	5. </a:t>
            </a:r>
            <a:r>
              <a:rPr lang="en-US" altLang="zh-CN" dirty="0" err="1">
                <a:solidFill>
                  <a:schemeClr val="bg1"/>
                </a:solidFill>
                <a:latin typeface="+mn-ea"/>
                <a:cs typeface="+mj-lt"/>
              </a:rPr>
              <a:t>yylval</a:t>
            </a:r>
            <a:r>
              <a:rPr lang="en-US" altLang="zh-CN" dirty="0">
                <a:solidFill>
                  <a:schemeClr val="bg1"/>
                </a:solidFill>
                <a:latin typeface="+mn-ea"/>
                <a:cs typeface="+mj-lt"/>
              </a:rPr>
              <a:t> </a:t>
            </a:r>
            <a:r>
              <a:rPr lang="en-US" altLang="zh-CN" dirty="0" err="1">
                <a:solidFill>
                  <a:schemeClr val="bg1"/>
                </a:solidFill>
                <a:latin typeface="+mn-ea"/>
                <a:cs typeface="+mj-lt"/>
              </a:rPr>
              <a:t>yylex</a:t>
            </a:r>
            <a:r>
              <a:rPr lang="en-US" altLang="zh-CN" dirty="0">
                <a:solidFill>
                  <a:schemeClr val="bg1"/>
                </a:solidFill>
                <a:latin typeface="+mn-ea"/>
                <a:cs typeface="+mj-lt"/>
              </a:rPr>
              <a:t>(</a:t>
            </a:r>
            <a:r>
              <a:rPr lang="zh-CN" altLang="en-US" dirty="0">
                <a:solidFill>
                  <a:schemeClr val="bg1"/>
                </a:solidFill>
                <a:latin typeface="+mn-ea"/>
                <a:cs typeface="+mj-lt"/>
              </a:rPr>
              <a:t>在</a:t>
            </a:r>
            <a:r>
              <a:rPr lang="en-US" altLang="zh-CN" dirty="0">
                <a:solidFill>
                  <a:schemeClr val="bg1"/>
                </a:solidFill>
                <a:latin typeface="+mn-ea"/>
                <a:cs typeface="+mj-lt"/>
              </a:rPr>
              <a:t>Bison </a:t>
            </a:r>
            <a:r>
              <a:rPr lang="en-US" altLang="zh-CN" dirty="0" err="1">
                <a:solidFill>
                  <a:schemeClr val="bg1"/>
                </a:solidFill>
                <a:latin typeface="+mn-ea"/>
                <a:cs typeface="+mj-lt"/>
              </a:rPr>
              <a:t>yyparse</a:t>
            </a:r>
            <a:r>
              <a:rPr lang="en-US" altLang="zh-CN" dirty="0">
                <a:solidFill>
                  <a:schemeClr val="bg1"/>
                </a:solidFill>
                <a:latin typeface="+mn-ea"/>
                <a:cs typeface="+mj-lt"/>
              </a:rPr>
              <a:t> </a:t>
            </a:r>
            <a:r>
              <a:rPr lang="zh-CN" altLang="en-US" dirty="0">
                <a:solidFill>
                  <a:schemeClr val="bg1"/>
                </a:solidFill>
                <a:latin typeface="+mn-ea"/>
                <a:cs typeface="+mj-lt"/>
              </a:rPr>
              <a:t>函数中调用</a:t>
            </a:r>
            <a:r>
              <a:rPr lang="en-US" altLang="zh-CN" dirty="0">
                <a:solidFill>
                  <a:schemeClr val="bg1"/>
                </a:solidFill>
                <a:latin typeface="+mn-ea"/>
                <a:cs typeface="+mj-lt"/>
              </a:rPr>
              <a:t>)</a:t>
            </a:r>
            <a:r>
              <a:rPr lang="zh-CN" altLang="en-US" dirty="0">
                <a:solidFill>
                  <a:schemeClr val="bg1"/>
                </a:solidFill>
                <a:latin typeface="+mn-ea"/>
                <a:cs typeface="+mj-lt"/>
              </a:rPr>
              <a:t>返回值可以理解分为两部分，一个是在规则中的</a:t>
            </a:r>
            <a:r>
              <a:rPr lang="en-US" altLang="zh-CN" dirty="0">
                <a:solidFill>
                  <a:schemeClr val="bg1"/>
                </a:solidFill>
                <a:latin typeface="+mn-ea"/>
                <a:cs typeface="+mj-lt"/>
              </a:rPr>
              <a:t>return </a:t>
            </a:r>
            <a:r>
              <a:rPr lang="zh-CN" altLang="en-US" dirty="0">
                <a:solidFill>
                  <a:schemeClr val="bg1"/>
                </a:solidFill>
                <a:latin typeface="+mn-ea"/>
                <a:cs typeface="+mj-lt"/>
              </a:rPr>
              <a:t>值，此为返回的</a:t>
            </a:r>
            <a:r>
              <a:rPr lang="en-US" altLang="zh-CN" dirty="0">
                <a:solidFill>
                  <a:schemeClr val="bg1"/>
                </a:solidFill>
                <a:latin typeface="+mn-ea"/>
                <a:cs typeface="+mj-lt"/>
              </a:rPr>
              <a:t>token, </a:t>
            </a:r>
            <a:r>
              <a:rPr lang="zh-CN" altLang="en-US" dirty="0">
                <a:solidFill>
                  <a:schemeClr val="bg1"/>
                </a:solidFill>
                <a:latin typeface="+mn-ea"/>
                <a:cs typeface="+mj-lt"/>
              </a:rPr>
              <a:t>另一个是与之一一对应的</a:t>
            </a:r>
            <a:r>
              <a:rPr lang="en-US" altLang="zh-CN" dirty="0" err="1">
                <a:solidFill>
                  <a:schemeClr val="bg1"/>
                </a:solidFill>
                <a:latin typeface="+mn-ea"/>
                <a:cs typeface="+mj-lt"/>
              </a:rPr>
              <a:t>yylval</a:t>
            </a:r>
            <a:r>
              <a:rPr lang="zh-CN" altLang="en-US" dirty="0">
                <a:solidFill>
                  <a:schemeClr val="bg1"/>
                </a:solidFill>
                <a:latin typeface="+mn-ea"/>
                <a:cs typeface="+mj-lt"/>
              </a:rPr>
              <a:t>。</a:t>
            </a:r>
            <a:r>
              <a:rPr lang="en-US" altLang="zh-CN" dirty="0">
                <a:solidFill>
                  <a:schemeClr val="bg1"/>
                </a:solidFill>
                <a:latin typeface="+mn-ea"/>
                <a:cs typeface="+mj-lt"/>
              </a:rPr>
              <a:t> </a:t>
            </a:r>
            <a:r>
              <a:rPr lang="en-US" altLang="zh-CN" dirty="0" err="1">
                <a:solidFill>
                  <a:schemeClr val="bg1"/>
                </a:solidFill>
                <a:latin typeface="+mn-ea"/>
                <a:cs typeface="+mj-lt"/>
              </a:rPr>
              <a:t>yylval</a:t>
            </a:r>
            <a:r>
              <a:rPr lang="en-US" altLang="zh-CN" dirty="0">
                <a:solidFill>
                  <a:schemeClr val="bg1"/>
                </a:solidFill>
                <a:latin typeface="+mn-ea"/>
                <a:cs typeface="+mj-lt"/>
              </a:rPr>
              <a:t> </a:t>
            </a:r>
            <a:r>
              <a:rPr lang="zh-CN" altLang="en-US" dirty="0">
                <a:solidFill>
                  <a:schemeClr val="bg1"/>
                </a:solidFill>
                <a:latin typeface="+mn-ea"/>
                <a:cs typeface="+mj-lt"/>
              </a:rPr>
              <a:t>的类型为</a:t>
            </a:r>
            <a:r>
              <a:rPr lang="en-US" altLang="zh-CN" dirty="0">
                <a:solidFill>
                  <a:schemeClr val="bg1"/>
                </a:solidFill>
                <a:latin typeface="+mn-ea"/>
                <a:cs typeface="+mj-lt"/>
              </a:rPr>
              <a:t>YYSTYPE, </a:t>
            </a:r>
            <a:r>
              <a:rPr lang="zh-CN" altLang="en-US" dirty="0">
                <a:solidFill>
                  <a:schemeClr val="bg1"/>
                </a:solidFill>
                <a:latin typeface="+mn-ea"/>
                <a:cs typeface="+mj-lt"/>
              </a:rPr>
              <a:t>可以根据用户需要重新定义</a:t>
            </a:r>
            <a:endParaRPr lang="en-US" altLang="zh-CN" dirty="0">
              <a:solidFill>
                <a:schemeClr val="bg1"/>
              </a:solidFill>
              <a:latin typeface="+mn-ea"/>
              <a:cs typeface="+mj-lt"/>
            </a:endParaRPr>
          </a:p>
          <a:p>
            <a:r>
              <a:rPr lang="en-US" altLang="zh-CN" dirty="0">
                <a:solidFill>
                  <a:schemeClr val="bg1"/>
                </a:solidFill>
                <a:latin typeface="+mn-ea"/>
                <a:cs typeface="+mj-lt"/>
              </a:rPr>
              <a:t>	6. </a:t>
            </a:r>
            <a:r>
              <a:rPr lang="en-US" altLang="zh-CN" dirty="0" err="1">
                <a:solidFill>
                  <a:schemeClr val="bg1"/>
                </a:solidFill>
                <a:latin typeface="+mn-ea"/>
                <a:cs typeface="+mj-lt"/>
              </a:rPr>
              <a:t>yytext</a:t>
            </a:r>
            <a:r>
              <a:rPr lang="en-US" altLang="zh-CN" dirty="0">
                <a:solidFill>
                  <a:schemeClr val="bg1"/>
                </a:solidFill>
                <a:latin typeface="+mn-ea"/>
                <a:cs typeface="+mj-lt"/>
              </a:rPr>
              <a:t> </a:t>
            </a:r>
            <a:r>
              <a:rPr lang="zh-CN" altLang="en-US" dirty="0">
                <a:solidFill>
                  <a:schemeClr val="bg1"/>
                </a:solidFill>
                <a:latin typeface="+mn-ea"/>
                <a:cs typeface="+mj-lt"/>
              </a:rPr>
              <a:t>其为一个字符数组，里面存放的是匹配的字符串。</a:t>
            </a:r>
            <a:endParaRPr lang="en-US" altLang="zh-CN" dirty="0">
              <a:solidFill>
                <a:schemeClr val="bg1"/>
              </a:solidFill>
              <a:latin typeface="+mn-ea"/>
              <a:cs typeface="+mj-lt"/>
            </a:endParaRPr>
          </a:p>
          <a:p>
            <a:r>
              <a:rPr lang="en-US" altLang="zh-CN" dirty="0">
                <a:solidFill>
                  <a:schemeClr val="bg1"/>
                </a:solidFill>
                <a:latin typeface="+mn-ea"/>
                <a:cs typeface="+mj-lt"/>
              </a:rPr>
              <a:t>	7. </a:t>
            </a:r>
            <a:r>
              <a:rPr lang="en-US" altLang="zh-CN" dirty="0" err="1">
                <a:solidFill>
                  <a:schemeClr val="bg1"/>
                </a:solidFill>
                <a:latin typeface="+mn-ea"/>
                <a:cs typeface="+mj-lt"/>
              </a:rPr>
              <a:t>yylloc</a:t>
            </a:r>
            <a:r>
              <a:rPr lang="en-US" altLang="zh-CN" dirty="0">
                <a:solidFill>
                  <a:schemeClr val="bg1"/>
                </a:solidFill>
                <a:latin typeface="+mn-ea"/>
                <a:cs typeface="+mj-lt"/>
              </a:rPr>
              <a:t> </a:t>
            </a:r>
            <a:r>
              <a:rPr lang="zh-CN" altLang="en-US" dirty="0">
                <a:solidFill>
                  <a:schemeClr val="bg1"/>
                </a:solidFill>
                <a:latin typeface="+mn-ea"/>
                <a:cs typeface="+mj-lt"/>
              </a:rPr>
              <a:t>其为位置信息，即匹配的</a:t>
            </a:r>
            <a:r>
              <a:rPr lang="en-US" altLang="zh-CN" dirty="0">
                <a:solidFill>
                  <a:schemeClr val="bg1"/>
                </a:solidFill>
                <a:latin typeface="+mn-ea"/>
                <a:cs typeface="+mj-lt"/>
              </a:rPr>
              <a:t>token</a:t>
            </a:r>
            <a:r>
              <a:rPr lang="zh-CN" altLang="en-US" dirty="0">
                <a:solidFill>
                  <a:schemeClr val="bg1"/>
                </a:solidFill>
                <a:latin typeface="+mn-ea"/>
                <a:cs typeface="+mj-lt"/>
              </a:rPr>
              <a:t>在整个输入流中的位置。通过这个值反馈给</a:t>
            </a:r>
            <a:r>
              <a:rPr lang="en-US" altLang="zh-CN" dirty="0">
                <a:solidFill>
                  <a:schemeClr val="bg1"/>
                </a:solidFill>
                <a:latin typeface="+mn-ea"/>
                <a:cs typeface="+mj-lt"/>
              </a:rPr>
              <a:t>Bison</a:t>
            </a:r>
            <a:r>
              <a:rPr lang="zh-CN" altLang="en-US" dirty="0">
                <a:solidFill>
                  <a:schemeClr val="bg1"/>
                </a:solidFill>
                <a:latin typeface="+mn-ea"/>
                <a:cs typeface="+mj-lt"/>
              </a:rPr>
              <a:t>中的</a:t>
            </a:r>
            <a:r>
              <a:rPr lang="en-US" altLang="zh-CN" dirty="0" err="1">
                <a:solidFill>
                  <a:schemeClr val="bg1"/>
                </a:solidFill>
                <a:latin typeface="+mn-ea"/>
                <a:cs typeface="+mj-lt"/>
              </a:rPr>
              <a:t>yyparse</a:t>
            </a:r>
            <a:r>
              <a:rPr lang="en-US" altLang="zh-CN" dirty="0">
                <a:solidFill>
                  <a:schemeClr val="bg1"/>
                </a:solidFill>
                <a:latin typeface="+mn-ea"/>
                <a:cs typeface="+mj-lt"/>
              </a:rPr>
              <a:t>.</a:t>
            </a:r>
          </a:p>
          <a:p>
            <a:r>
              <a:rPr lang="en-US" altLang="zh-CN" dirty="0">
                <a:solidFill>
                  <a:schemeClr val="bg1"/>
                </a:solidFill>
                <a:latin typeface="+mn-ea"/>
                <a:cs typeface="+mj-lt"/>
              </a:rPr>
              <a:t>	</a:t>
            </a:r>
          </a:p>
        </p:txBody>
      </p:sp>
    </p:spTree>
    <p:custDataLst>
      <p:tags r:id="rId1"/>
    </p:custDataLst>
    <p:extLst>
      <p:ext uri="{BB962C8B-B14F-4D97-AF65-F5344CB8AC3E}">
        <p14:creationId xmlns:p14="http://schemas.microsoft.com/office/powerpoint/2010/main" val="20058420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4" y="2091055"/>
            <a:ext cx="10050607" cy="2585323"/>
          </a:xfrm>
          <a:prstGeom prst="rect">
            <a:avLst/>
          </a:prstGeom>
          <a:noFill/>
        </p:spPr>
        <p:txBody>
          <a:bodyPr wrap="square" rtlCol="0">
            <a:spAutoFit/>
          </a:bodyPr>
          <a:lstStyle/>
          <a:p>
            <a:r>
              <a:rPr lang="en-US" altLang="zh-CN" dirty="0">
                <a:solidFill>
                  <a:schemeClr val="bg1"/>
                </a:solidFill>
                <a:latin typeface="+mn-ea"/>
                <a:cs typeface="+mj-lt"/>
              </a:rPr>
              <a:t>	8</a:t>
            </a:r>
            <a:r>
              <a:rPr lang="zh-CN" altLang="zh-CN" dirty="0">
                <a:solidFill>
                  <a:schemeClr val="bg1"/>
                </a:solidFill>
                <a:latin typeface="+mn-ea"/>
                <a:cs typeface="+mj-lt"/>
              </a:rPr>
              <a:t>. </a:t>
            </a:r>
            <a:r>
              <a:rPr lang="en-US" altLang="zh-CN" dirty="0" err="1">
                <a:solidFill>
                  <a:schemeClr val="bg1"/>
                </a:solidFill>
                <a:latin typeface="+mn-ea"/>
                <a:cs typeface="+mj-lt"/>
              </a:rPr>
              <a:t>yyalloc</a:t>
            </a:r>
            <a:r>
              <a:rPr lang="en-US" altLang="zh-CN" dirty="0">
                <a:solidFill>
                  <a:schemeClr val="bg1"/>
                </a:solidFill>
                <a:latin typeface="+mn-ea"/>
                <a:cs typeface="+mj-lt"/>
              </a:rPr>
              <a:t> </a:t>
            </a:r>
            <a:r>
              <a:rPr lang="zh-CN" altLang="en-US" dirty="0">
                <a:solidFill>
                  <a:schemeClr val="bg1"/>
                </a:solidFill>
                <a:latin typeface="+mn-ea"/>
                <a:cs typeface="+mj-lt"/>
              </a:rPr>
              <a:t>默认是</a:t>
            </a:r>
            <a:r>
              <a:rPr lang="en-US" altLang="zh-CN" dirty="0">
                <a:solidFill>
                  <a:schemeClr val="bg1"/>
                </a:solidFill>
                <a:latin typeface="+mn-ea"/>
                <a:cs typeface="+mj-lt"/>
              </a:rPr>
              <a:t>malloc</a:t>
            </a:r>
            <a:r>
              <a:rPr lang="zh-CN" altLang="en-US" dirty="0">
                <a:solidFill>
                  <a:schemeClr val="bg1"/>
                </a:solidFill>
                <a:latin typeface="+mn-ea"/>
                <a:cs typeface="+mj-lt"/>
              </a:rPr>
              <a:t>，这里通过</a:t>
            </a:r>
            <a:r>
              <a:rPr lang="en-US" altLang="zh-CN" dirty="0">
                <a:solidFill>
                  <a:schemeClr val="bg1"/>
                </a:solidFill>
                <a:latin typeface="+mn-ea"/>
                <a:cs typeface="+mj-lt"/>
              </a:rPr>
              <a:t>%</a:t>
            </a:r>
            <a:r>
              <a:rPr lang="en-US" altLang="zh-CN" dirty="0" err="1">
                <a:solidFill>
                  <a:schemeClr val="bg1"/>
                </a:solidFill>
                <a:latin typeface="+mn-ea"/>
                <a:cs typeface="+mj-lt"/>
              </a:rPr>
              <a:t>opiton</a:t>
            </a:r>
            <a:r>
              <a:rPr lang="en-US" altLang="zh-CN" dirty="0">
                <a:solidFill>
                  <a:schemeClr val="bg1"/>
                </a:solidFill>
                <a:latin typeface="+mn-ea"/>
                <a:cs typeface="+mj-lt"/>
              </a:rPr>
              <a:t> </a:t>
            </a:r>
            <a:r>
              <a:rPr lang="en-US" altLang="zh-CN" dirty="0" err="1">
                <a:solidFill>
                  <a:schemeClr val="bg1"/>
                </a:solidFill>
                <a:latin typeface="+mn-ea"/>
                <a:cs typeface="+mj-lt"/>
              </a:rPr>
              <a:t>noyylloc</a:t>
            </a:r>
            <a:r>
              <a:rPr lang="en-US" altLang="zh-CN" dirty="0">
                <a:solidFill>
                  <a:schemeClr val="bg1"/>
                </a:solidFill>
                <a:latin typeface="+mn-ea"/>
                <a:cs typeface="+mj-lt"/>
              </a:rPr>
              <a:t> </a:t>
            </a:r>
            <a:r>
              <a:rPr lang="zh-CN" altLang="en-US" dirty="0">
                <a:solidFill>
                  <a:schemeClr val="bg1"/>
                </a:solidFill>
                <a:latin typeface="+mn-ea"/>
                <a:cs typeface="+mj-lt"/>
              </a:rPr>
              <a:t>屏蔽掉了，并定义了自己的版本为</a:t>
            </a:r>
            <a:r>
              <a:rPr lang="en-US" altLang="zh-CN" dirty="0" err="1">
                <a:solidFill>
                  <a:schemeClr val="bg1"/>
                </a:solidFill>
                <a:latin typeface="+mn-ea"/>
                <a:cs typeface="+mj-lt"/>
              </a:rPr>
              <a:t>palloc</a:t>
            </a:r>
            <a:r>
              <a:rPr lang="zh-CN" altLang="en-US" dirty="0">
                <a:solidFill>
                  <a:schemeClr val="bg1"/>
                </a:solidFill>
                <a:latin typeface="+mn-ea"/>
                <a:cs typeface="+mj-lt"/>
              </a:rPr>
              <a:t>。</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9. </a:t>
            </a:r>
            <a:r>
              <a:rPr lang="en-US" altLang="zh-CN" dirty="0" err="1">
                <a:solidFill>
                  <a:schemeClr val="bg1"/>
                </a:solidFill>
                <a:latin typeface="+mn-ea"/>
                <a:cs typeface="+mj-lt"/>
              </a:rPr>
              <a:t>yyrealloc</a:t>
            </a:r>
            <a:r>
              <a:rPr lang="en-US" altLang="zh-CN" dirty="0">
                <a:solidFill>
                  <a:schemeClr val="bg1"/>
                </a:solidFill>
                <a:latin typeface="+mn-ea"/>
                <a:cs typeface="+mj-lt"/>
              </a:rPr>
              <a:t> </a:t>
            </a:r>
            <a:r>
              <a:rPr lang="zh-CN" altLang="en-US" dirty="0">
                <a:solidFill>
                  <a:schemeClr val="bg1"/>
                </a:solidFill>
                <a:latin typeface="+mn-ea"/>
                <a:cs typeface="+mj-lt"/>
              </a:rPr>
              <a:t>默认</a:t>
            </a:r>
            <a:r>
              <a:rPr lang="en-US" altLang="zh-CN" dirty="0" err="1">
                <a:solidFill>
                  <a:schemeClr val="bg1"/>
                </a:solidFill>
                <a:latin typeface="+mn-ea"/>
                <a:cs typeface="+mj-lt"/>
              </a:rPr>
              <a:t>realloc</a:t>
            </a:r>
            <a:r>
              <a:rPr lang="en-US" altLang="zh-CN" dirty="0">
                <a:solidFill>
                  <a:schemeClr val="bg1"/>
                </a:solidFill>
                <a:latin typeface="+mn-ea"/>
                <a:cs typeface="+mj-lt"/>
              </a:rPr>
              <a:t>, </a:t>
            </a:r>
            <a:r>
              <a:rPr lang="zh-CN" altLang="en-US" dirty="0">
                <a:solidFill>
                  <a:schemeClr val="bg1"/>
                </a:solidFill>
                <a:latin typeface="+mn-ea"/>
                <a:cs typeface="+mj-lt"/>
              </a:rPr>
              <a:t>通过</a:t>
            </a:r>
            <a:r>
              <a:rPr lang="en-US" altLang="zh-CN" dirty="0">
                <a:solidFill>
                  <a:schemeClr val="bg1"/>
                </a:solidFill>
                <a:latin typeface="+mn-ea"/>
                <a:cs typeface="+mj-lt"/>
              </a:rPr>
              <a:t>%option </a:t>
            </a:r>
            <a:r>
              <a:rPr lang="en-US" altLang="zh-CN" dirty="0" err="1">
                <a:solidFill>
                  <a:schemeClr val="bg1"/>
                </a:solidFill>
                <a:latin typeface="+mn-ea"/>
                <a:cs typeface="+mj-lt"/>
              </a:rPr>
              <a:t>noyyrealloc</a:t>
            </a:r>
            <a:r>
              <a:rPr lang="zh-CN" altLang="en-US" dirty="0">
                <a:solidFill>
                  <a:schemeClr val="bg1"/>
                </a:solidFill>
                <a:latin typeface="+mn-ea"/>
                <a:cs typeface="+mj-lt"/>
              </a:rPr>
              <a:t>屏蔽，并定义了自己的版本 </a:t>
            </a:r>
            <a:r>
              <a:rPr lang="en-US" altLang="zh-CN" dirty="0" err="1">
                <a:solidFill>
                  <a:schemeClr val="bg1"/>
                </a:solidFill>
                <a:latin typeface="+mn-ea"/>
                <a:cs typeface="+mj-lt"/>
              </a:rPr>
              <a:t>repalloc</a:t>
            </a:r>
            <a:r>
              <a:rPr lang="zh-CN" altLang="en-US" dirty="0">
                <a:solidFill>
                  <a:schemeClr val="bg1"/>
                </a:solidFill>
                <a:latin typeface="+mn-ea"/>
                <a:cs typeface="+mj-lt"/>
              </a:rPr>
              <a:t>。</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10. </a:t>
            </a:r>
            <a:r>
              <a:rPr lang="en-US" altLang="zh-CN" dirty="0" err="1">
                <a:solidFill>
                  <a:schemeClr val="bg1"/>
                </a:solidFill>
                <a:latin typeface="+mn-ea"/>
                <a:cs typeface="+mj-lt"/>
              </a:rPr>
              <a:t>yyfree</a:t>
            </a:r>
            <a:r>
              <a:rPr lang="en-US" altLang="zh-CN" dirty="0">
                <a:solidFill>
                  <a:schemeClr val="bg1"/>
                </a:solidFill>
                <a:latin typeface="+mn-ea"/>
                <a:cs typeface="+mj-lt"/>
              </a:rPr>
              <a:t> </a:t>
            </a:r>
            <a:r>
              <a:rPr lang="zh-CN" altLang="en-US" dirty="0">
                <a:solidFill>
                  <a:schemeClr val="bg1"/>
                </a:solidFill>
                <a:latin typeface="+mn-ea"/>
                <a:cs typeface="+mj-lt"/>
              </a:rPr>
              <a:t>默认为</a:t>
            </a:r>
            <a:r>
              <a:rPr lang="en-US" altLang="zh-CN" dirty="0">
                <a:solidFill>
                  <a:schemeClr val="bg1"/>
                </a:solidFill>
                <a:latin typeface="+mn-ea"/>
                <a:cs typeface="+mj-lt"/>
              </a:rPr>
              <a:t>free, </a:t>
            </a:r>
            <a:r>
              <a:rPr lang="zh-CN" altLang="en-US" dirty="0">
                <a:solidFill>
                  <a:schemeClr val="bg1"/>
                </a:solidFill>
                <a:latin typeface="+mn-ea"/>
                <a:cs typeface="+mj-lt"/>
              </a:rPr>
              <a:t>通过</a:t>
            </a:r>
            <a:r>
              <a:rPr lang="en-US" altLang="zh-CN" dirty="0">
                <a:solidFill>
                  <a:schemeClr val="bg1"/>
                </a:solidFill>
                <a:latin typeface="+mn-ea"/>
                <a:cs typeface="+mj-lt"/>
              </a:rPr>
              <a:t>%option </a:t>
            </a:r>
            <a:r>
              <a:rPr lang="en-US" altLang="zh-CN" dirty="0" err="1">
                <a:solidFill>
                  <a:schemeClr val="bg1"/>
                </a:solidFill>
                <a:latin typeface="+mn-ea"/>
                <a:cs typeface="+mj-lt"/>
              </a:rPr>
              <a:t>noyyfree</a:t>
            </a:r>
            <a:r>
              <a:rPr lang="en-US" altLang="zh-CN" dirty="0">
                <a:solidFill>
                  <a:schemeClr val="bg1"/>
                </a:solidFill>
                <a:latin typeface="+mn-ea"/>
                <a:cs typeface="+mj-lt"/>
              </a:rPr>
              <a:t> </a:t>
            </a:r>
            <a:r>
              <a:rPr lang="zh-CN" altLang="en-US" dirty="0">
                <a:solidFill>
                  <a:schemeClr val="bg1"/>
                </a:solidFill>
                <a:latin typeface="+mn-ea"/>
                <a:cs typeface="+mj-lt"/>
              </a:rPr>
              <a:t>屏蔽，并定义了自己的版本</a:t>
            </a:r>
            <a:r>
              <a:rPr lang="en-US" altLang="zh-CN" dirty="0" err="1">
                <a:solidFill>
                  <a:schemeClr val="bg1"/>
                </a:solidFill>
                <a:latin typeface="+mn-ea"/>
                <a:cs typeface="+mj-lt"/>
              </a:rPr>
              <a:t>pfree</a:t>
            </a:r>
            <a:r>
              <a:rPr lang="zh-CN" altLang="en-US" dirty="0">
                <a:solidFill>
                  <a:schemeClr val="bg1"/>
                </a:solidFill>
                <a:latin typeface="+mn-ea"/>
                <a:cs typeface="+mj-lt"/>
              </a:rPr>
              <a:t>。</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11. </a:t>
            </a:r>
            <a:r>
              <a:rPr lang="en-US" altLang="zh-CN" dirty="0" err="1">
                <a:solidFill>
                  <a:schemeClr val="bg1"/>
                </a:solidFill>
                <a:latin typeface="+mn-ea"/>
                <a:cs typeface="+mj-lt"/>
              </a:rPr>
              <a:t>yyleng</a:t>
            </a:r>
            <a:r>
              <a:rPr lang="en-US" altLang="zh-CN" dirty="0">
                <a:solidFill>
                  <a:schemeClr val="bg1"/>
                </a:solidFill>
                <a:latin typeface="+mn-ea"/>
                <a:cs typeface="+mj-lt"/>
              </a:rPr>
              <a:t> </a:t>
            </a:r>
            <a:r>
              <a:rPr lang="zh-CN" altLang="en-US" dirty="0">
                <a:solidFill>
                  <a:schemeClr val="bg1"/>
                </a:solidFill>
                <a:latin typeface="+mn-ea"/>
                <a:cs typeface="+mj-lt"/>
              </a:rPr>
              <a:t>是匹配</a:t>
            </a:r>
            <a:r>
              <a:rPr lang="en-US" altLang="zh-CN" dirty="0">
                <a:solidFill>
                  <a:schemeClr val="bg1"/>
                </a:solidFill>
                <a:latin typeface="+mn-ea"/>
                <a:cs typeface="+mj-lt"/>
              </a:rPr>
              <a:t>token</a:t>
            </a:r>
            <a:r>
              <a:rPr lang="zh-CN" altLang="en-US" dirty="0">
                <a:solidFill>
                  <a:schemeClr val="bg1"/>
                </a:solidFill>
                <a:latin typeface="+mn-ea"/>
                <a:cs typeface="+mj-lt"/>
              </a:rPr>
              <a:t>对应字符串的长度。</a:t>
            </a:r>
            <a:endParaRPr lang="en-US" altLang="zh-CN"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317614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6" name="文本框 5">
            <a:extLst>
              <a:ext uri="{FF2B5EF4-FFF2-40B4-BE49-F238E27FC236}">
                <a16:creationId xmlns:a16="http://schemas.microsoft.com/office/drawing/2014/main" id="{43B07885-1068-4763-8380-2B000E464E52}"/>
              </a:ext>
            </a:extLst>
          </p:cNvPr>
          <p:cNvSpPr txBox="1"/>
          <p:nvPr/>
        </p:nvSpPr>
        <p:spPr>
          <a:xfrm>
            <a:off x="1171575" y="2091055"/>
            <a:ext cx="9828934" cy="2677656"/>
          </a:xfrm>
          <a:prstGeom prst="rect">
            <a:avLst/>
          </a:prstGeom>
          <a:noFill/>
        </p:spPr>
        <p:txBody>
          <a:bodyPr wrap="square" rtlCol="0">
            <a:spAutoFit/>
          </a:bodyPr>
          <a:lstStyle/>
          <a:p>
            <a:r>
              <a:rPr lang="en-US" altLang="zh-CN" sz="2400" dirty="0">
                <a:solidFill>
                  <a:schemeClr val="bg1"/>
                </a:solidFill>
                <a:latin typeface="+mn-ea"/>
                <a:cs typeface="+mj-lt"/>
              </a:rPr>
              <a:t>3.</a:t>
            </a:r>
            <a:r>
              <a:rPr lang="zh-CN" altLang="en-US" sz="2400" dirty="0">
                <a:solidFill>
                  <a:schemeClr val="bg1"/>
                </a:solidFill>
                <a:latin typeface="+mn-ea"/>
                <a:cs typeface="+mj-lt"/>
              </a:rPr>
              <a:t>代码段</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en-US" dirty="0">
                <a:solidFill>
                  <a:schemeClr val="bg1"/>
                </a:solidFill>
                <a:latin typeface="+mn-ea"/>
                <a:cs typeface="+mj-lt"/>
                <a:sym typeface="+mn-ea"/>
              </a:rPr>
              <a:t>此段落，</a:t>
            </a:r>
            <a:r>
              <a:rPr lang="en-US" altLang="zh-CN" dirty="0" err="1">
                <a:solidFill>
                  <a:schemeClr val="bg1"/>
                </a:solidFill>
                <a:latin typeface="+mn-ea"/>
                <a:cs typeface="+mj-lt"/>
                <a:sym typeface="+mn-ea"/>
              </a:rPr>
              <a:t>postgresql</a:t>
            </a:r>
            <a:r>
              <a:rPr lang="en-US" altLang="zh-CN" dirty="0">
                <a:solidFill>
                  <a:schemeClr val="bg1"/>
                </a:solidFill>
                <a:latin typeface="+mn-ea"/>
                <a:cs typeface="+mj-lt"/>
                <a:sym typeface="+mn-ea"/>
              </a:rPr>
              <a:t>, </a:t>
            </a:r>
            <a:r>
              <a:rPr lang="zh-CN" altLang="en-US" dirty="0">
                <a:solidFill>
                  <a:schemeClr val="bg1"/>
                </a:solidFill>
                <a:latin typeface="+mn-ea"/>
                <a:cs typeface="+mj-lt"/>
                <a:sym typeface="+mn-ea"/>
              </a:rPr>
              <a:t>定义了一些在规则段中使用的工具函数。例如</a:t>
            </a:r>
            <a:r>
              <a:rPr lang="en-US" altLang="zh-CN" dirty="0" err="1">
                <a:solidFill>
                  <a:schemeClr val="bg1"/>
                </a:solidFill>
                <a:latin typeface="+mn-ea"/>
                <a:cs typeface="+mj-lt"/>
                <a:sym typeface="+mn-ea"/>
              </a:rPr>
              <a:t>scanner_yyerror</a:t>
            </a:r>
            <a:r>
              <a:rPr lang="zh-CN" altLang="en-US" dirty="0">
                <a:solidFill>
                  <a:schemeClr val="bg1"/>
                </a:solidFill>
                <a:latin typeface="+mn-ea"/>
                <a:cs typeface="+mj-lt"/>
                <a:sym typeface="+mn-ea"/>
              </a:rPr>
              <a:t>等函数</a:t>
            </a:r>
            <a:r>
              <a:rPr lang="zh-CN" altLang="en-US" sz="2400" dirty="0">
                <a:solidFill>
                  <a:schemeClr val="bg1"/>
                </a:solidFill>
                <a:latin typeface="+mn-ea"/>
                <a:cs typeface="+mj-lt"/>
                <a:sym typeface="+mn-ea"/>
              </a:rPr>
              <a:t>。</a:t>
            </a:r>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319224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3565"/>
          </a:xfrm>
          <a:prstGeom prst="rect">
            <a:avLst/>
          </a:prstGeom>
          <a:noFill/>
        </p:spPr>
        <p:txBody>
          <a:bodyPr wrap="square" rtlCol="0">
            <a:spAutoFit/>
          </a:bodyPr>
          <a:lstStyle/>
          <a:p>
            <a:r>
              <a:rPr lang="en-US" altLang="zh-CN" sz="3200" b="1" dirty="0">
                <a:solidFill>
                  <a:schemeClr val="bg1"/>
                </a:solidFill>
                <a:latin typeface="+mj-lt"/>
                <a:cs typeface="+mj-lt"/>
              </a:rPr>
              <a:t>Agenda</a:t>
            </a:r>
            <a:endParaRPr lang="zh-CN" altLang="en-US" sz="3200" b="1" dirty="0">
              <a:solidFill>
                <a:schemeClr val="bg1"/>
              </a:solidFill>
              <a:latin typeface="+mj-lt"/>
              <a:cs typeface="+mj-lt"/>
            </a:endParaRPr>
          </a:p>
        </p:txBody>
      </p:sp>
      <p:sp>
        <p:nvSpPr>
          <p:cNvPr id="2" name="文本框 1"/>
          <p:cNvSpPr txBox="1"/>
          <p:nvPr/>
        </p:nvSpPr>
        <p:spPr>
          <a:xfrm>
            <a:off x="1171575" y="2091055"/>
            <a:ext cx="9455150" cy="1938992"/>
          </a:xfrm>
          <a:prstGeom prst="rect">
            <a:avLst/>
          </a:prstGeom>
          <a:noFill/>
        </p:spPr>
        <p:txBody>
          <a:bodyPr wrap="square" rtlCol="0">
            <a:spAutoFit/>
          </a:bodyPr>
          <a:lstStyle/>
          <a:p>
            <a:r>
              <a:rPr lang="en-US" altLang="zh-CN" sz="2400" dirty="0">
                <a:solidFill>
                  <a:schemeClr val="bg1"/>
                </a:solidFill>
                <a:latin typeface="+mn-ea"/>
                <a:cs typeface="+mj-lt"/>
              </a:rPr>
              <a:t>1. Parser </a:t>
            </a:r>
            <a:r>
              <a:rPr lang="zh-CN" altLang="en-US" sz="2400" dirty="0">
                <a:solidFill>
                  <a:schemeClr val="bg1"/>
                </a:solidFill>
                <a:latin typeface="+mn-ea"/>
                <a:cs typeface="+mj-lt"/>
              </a:rPr>
              <a:t>中的数据结构</a:t>
            </a:r>
            <a:endParaRPr lang="en-US" altLang="zh-CN" sz="2400" dirty="0">
              <a:solidFill>
                <a:schemeClr val="bg1"/>
              </a:solidFill>
              <a:latin typeface="+mn-ea"/>
              <a:cs typeface="+mj-lt"/>
            </a:endParaRPr>
          </a:p>
          <a:p>
            <a:r>
              <a:rPr lang="en-US" altLang="zh-CN" sz="2400" dirty="0">
                <a:solidFill>
                  <a:schemeClr val="bg1"/>
                </a:solidFill>
                <a:latin typeface="+mn-ea"/>
                <a:cs typeface="+mj-lt"/>
                <a:sym typeface="+mn-ea"/>
              </a:rPr>
              <a:t>2. Parser </a:t>
            </a:r>
            <a:r>
              <a:rPr lang="zh-CN" altLang="en-US" sz="2400" dirty="0">
                <a:solidFill>
                  <a:schemeClr val="bg1"/>
                </a:solidFill>
                <a:latin typeface="+mn-ea"/>
                <a:cs typeface="+mj-lt"/>
                <a:sym typeface="+mn-ea"/>
              </a:rPr>
              <a:t>中的</a:t>
            </a:r>
            <a:r>
              <a:rPr lang="en-US" altLang="zh-CN" sz="2400" dirty="0">
                <a:solidFill>
                  <a:schemeClr val="bg1"/>
                </a:solidFill>
                <a:latin typeface="+mn-ea"/>
                <a:cs typeface="+mj-lt"/>
                <a:sym typeface="+mn-ea"/>
              </a:rPr>
              <a:t>Flex</a:t>
            </a:r>
            <a:r>
              <a:rPr lang="zh-CN" altLang="en-US" sz="2400" dirty="0">
                <a:solidFill>
                  <a:schemeClr val="bg1"/>
                </a:solidFill>
                <a:latin typeface="+mn-ea"/>
                <a:cs typeface="+mj-lt"/>
                <a:sym typeface="+mn-ea"/>
              </a:rPr>
              <a:t>语法</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3. Parser </a:t>
            </a:r>
            <a:r>
              <a:rPr lang="zh-CN" altLang="en-US" sz="2400" dirty="0">
                <a:solidFill>
                  <a:schemeClr val="bg1"/>
                </a:solidFill>
                <a:latin typeface="+mn-ea"/>
                <a:cs typeface="+mj-lt"/>
                <a:sym typeface="+mn-ea"/>
              </a:rPr>
              <a:t>中的</a:t>
            </a:r>
            <a:r>
              <a:rPr lang="en-US" altLang="zh-CN" sz="2400" dirty="0">
                <a:solidFill>
                  <a:schemeClr val="bg1"/>
                </a:solidFill>
                <a:latin typeface="+mn-ea"/>
                <a:cs typeface="+mj-lt"/>
                <a:sym typeface="+mn-ea"/>
              </a:rPr>
              <a:t>Bison</a:t>
            </a:r>
            <a:r>
              <a:rPr lang="zh-CN" altLang="en-US" sz="2400" dirty="0">
                <a:solidFill>
                  <a:schemeClr val="bg1"/>
                </a:solidFill>
                <a:latin typeface="+mn-ea"/>
                <a:cs typeface="+mj-lt"/>
                <a:sym typeface="+mn-ea"/>
              </a:rPr>
              <a:t>语法</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4. </a:t>
            </a:r>
            <a:r>
              <a:rPr lang="en-US" altLang="zh-CN" sz="2400" dirty="0" err="1">
                <a:solidFill>
                  <a:schemeClr val="bg1"/>
                </a:solidFill>
                <a:latin typeface="+mn-ea"/>
                <a:cs typeface="+mj-lt"/>
                <a:sym typeface="+mn-ea"/>
              </a:rPr>
              <a:t>raw_parser</a:t>
            </a:r>
            <a:r>
              <a:rPr lang="zh-CN" altLang="en-US" sz="2400" dirty="0">
                <a:solidFill>
                  <a:schemeClr val="bg1"/>
                </a:solidFill>
                <a:latin typeface="+mn-ea"/>
                <a:cs typeface="+mj-lt"/>
                <a:sym typeface="+mn-ea"/>
              </a:rPr>
              <a:t>函数</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5. </a:t>
            </a:r>
            <a:r>
              <a:rPr lang="zh-CN" altLang="en-US" sz="2400" dirty="0">
                <a:solidFill>
                  <a:schemeClr val="bg1"/>
                </a:solidFill>
                <a:latin typeface="+mn-ea"/>
                <a:cs typeface="+mj-lt"/>
                <a:sym typeface="+mn-ea"/>
              </a:rPr>
              <a:t>案例解析</a:t>
            </a:r>
            <a:endParaRPr lang="en-US" altLang="zh-CN" sz="2400" dirty="0">
              <a:solidFill>
                <a:schemeClr val="bg1"/>
              </a:solidFill>
              <a:latin typeface="+mn-ea"/>
              <a:cs typeface="+mj-lt"/>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Bison</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6" name="文本框 5">
            <a:extLst>
              <a:ext uri="{FF2B5EF4-FFF2-40B4-BE49-F238E27FC236}">
                <a16:creationId xmlns:a16="http://schemas.microsoft.com/office/drawing/2014/main" id="{AB53ED53-B9B1-4F40-BD14-C533B9603A1F}"/>
              </a:ext>
            </a:extLst>
          </p:cNvPr>
          <p:cNvSpPr txBox="1"/>
          <p:nvPr/>
        </p:nvSpPr>
        <p:spPr>
          <a:xfrm>
            <a:off x="1171575" y="2091055"/>
            <a:ext cx="9455150" cy="4093428"/>
          </a:xfrm>
          <a:prstGeom prst="rect">
            <a:avLst/>
          </a:prstGeom>
          <a:noFill/>
        </p:spPr>
        <p:txBody>
          <a:bodyPr wrap="square" rtlCol="0">
            <a:spAutoFit/>
          </a:bodyPr>
          <a:lstStyle/>
          <a:p>
            <a:r>
              <a:rPr lang="en-US" altLang="zh-CN" sz="2400" dirty="0">
                <a:solidFill>
                  <a:schemeClr val="bg1"/>
                </a:solidFill>
                <a:latin typeface="+mn-ea"/>
                <a:cs typeface="+mj-lt"/>
              </a:rPr>
              <a:t>1.Bison </a:t>
            </a:r>
            <a:r>
              <a:rPr lang="zh-CN" altLang="en-US" sz="2400" dirty="0">
                <a:solidFill>
                  <a:schemeClr val="bg1"/>
                </a:solidFill>
                <a:latin typeface="+mn-ea"/>
                <a:cs typeface="+mj-lt"/>
              </a:rPr>
              <a:t>简介</a:t>
            </a:r>
            <a:endParaRPr lang="en-US" altLang="zh-CN" sz="2400" dirty="0">
              <a:solidFill>
                <a:schemeClr val="bg1"/>
              </a:solidFill>
              <a:latin typeface="+mn-ea"/>
              <a:cs typeface="+mj-lt"/>
            </a:endParaRPr>
          </a:p>
          <a:p>
            <a:r>
              <a:rPr lang="en-US" altLang="zh-CN" dirty="0">
                <a:solidFill>
                  <a:schemeClr val="bg1"/>
                </a:solidFill>
                <a:latin typeface="+mn-ea"/>
                <a:cs typeface="+mj-lt"/>
              </a:rPr>
              <a:t>    Bison</a:t>
            </a:r>
            <a:r>
              <a:rPr lang="zh-CN" altLang="en-US" dirty="0">
                <a:solidFill>
                  <a:schemeClr val="bg1"/>
                </a:solidFill>
                <a:latin typeface="+mn-ea"/>
                <a:cs typeface="+mj-lt"/>
              </a:rPr>
              <a:t>是</a:t>
            </a:r>
            <a:r>
              <a:rPr lang="en-US" altLang="zh-CN" dirty="0" err="1">
                <a:solidFill>
                  <a:schemeClr val="bg1"/>
                </a:solidFill>
                <a:latin typeface="+mn-ea"/>
                <a:cs typeface="+mj-lt"/>
              </a:rPr>
              <a:t>yacc</a:t>
            </a:r>
            <a:r>
              <a:rPr lang="zh-CN" altLang="en-US" dirty="0">
                <a:solidFill>
                  <a:schemeClr val="bg1"/>
                </a:solidFill>
                <a:latin typeface="+mn-ea"/>
                <a:cs typeface="+mj-lt"/>
              </a:rPr>
              <a:t>在</a:t>
            </a:r>
            <a:r>
              <a:rPr lang="en-US" altLang="zh-CN" dirty="0">
                <a:solidFill>
                  <a:schemeClr val="bg1"/>
                </a:solidFill>
                <a:latin typeface="+mn-ea"/>
                <a:cs typeface="+mj-lt"/>
              </a:rPr>
              <a:t>GNU</a:t>
            </a:r>
            <a:r>
              <a:rPr lang="zh-CN" altLang="en-US" dirty="0">
                <a:solidFill>
                  <a:schemeClr val="bg1"/>
                </a:solidFill>
                <a:latin typeface="+mn-ea"/>
                <a:cs typeface="+mj-lt"/>
              </a:rPr>
              <a:t>的实现。用来做语法分析，可以同</a:t>
            </a:r>
            <a:r>
              <a:rPr lang="en-US" altLang="zh-CN" dirty="0">
                <a:solidFill>
                  <a:schemeClr val="bg1"/>
                </a:solidFill>
                <a:latin typeface="+mn-ea"/>
                <a:cs typeface="+mj-lt"/>
              </a:rPr>
              <a:t>Flex</a:t>
            </a:r>
            <a:r>
              <a:rPr lang="zh-CN" altLang="en-US" dirty="0">
                <a:solidFill>
                  <a:schemeClr val="bg1"/>
                </a:solidFill>
                <a:latin typeface="+mn-ea"/>
                <a:cs typeface="+mj-lt"/>
              </a:rPr>
              <a:t>一起合作实现对</a:t>
            </a:r>
            <a:r>
              <a:rPr lang="en-US" altLang="zh-CN" dirty="0" err="1">
                <a:solidFill>
                  <a:schemeClr val="bg1"/>
                </a:solidFill>
                <a:latin typeface="+mn-ea"/>
                <a:cs typeface="+mj-lt"/>
              </a:rPr>
              <a:t>sql</a:t>
            </a:r>
            <a:r>
              <a:rPr lang="zh-CN" altLang="en-US" dirty="0">
                <a:solidFill>
                  <a:schemeClr val="bg1"/>
                </a:solidFill>
                <a:latin typeface="+mn-ea"/>
                <a:cs typeface="+mj-lt"/>
              </a:rPr>
              <a:t>语句的解析。</a:t>
            </a:r>
            <a:endParaRPr lang="en-US" altLang="zh-CN" dirty="0">
              <a:solidFill>
                <a:schemeClr val="bg1"/>
              </a:solidFill>
              <a:latin typeface="+mn-ea"/>
              <a:cs typeface="+mj-lt"/>
            </a:endParaRPr>
          </a:p>
          <a:p>
            <a:endParaRPr lang="en-US" altLang="zh-CN" sz="3200" dirty="0">
              <a:solidFill>
                <a:schemeClr val="bg1"/>
              </a:solidFill>
              <a:latin typeface="+mn-ea"/>
              <a:cs typeface="+mj-lt"/>
            </a:endParaRPr>
          </a:p>
          <a:p>
            <a:r>
              <a:rPr lang="en-US" altLang="zh-CN" sz="2400" dirty="0">
                <a:solidFill>
                  <a:schemeClr val="bg1"/>
                </a:solidFill>
                <a:latin typeface="+mn-ea"/>
                <a:cs typeface="+mj-lt"/>
              </a:rPr>
              <a:t>2. </a:t>
            </a:r>
            <a:r>
              <a:rPr lang="en-US" altLang="zh-CN" sz="2400" dirty="0" err="1">
                <a:solidFill>
                  <a:schemeClr val="bg1"/>
                </a:solidFill>
                <a:latin typeface="+mn-ea"/>
                <a:cs typeface="+mj-lt"/>
              </a:rPr>
              <a:t>Postgresql</a:t>
            </a:r>
            <a:r>
              <a:rPr lang="en-US" altLang="zh-CN" sz="2400" dirty="0">
                <a:solidFill>
                  <a:schemeClr val="bg1"/>
                </a:solidFill>
                <a:latin typeface="+mn-ea"/>
                <a:cs typeface="+mj-lt"/>
              </a:rPr>
              <a:t> </a:t>
            </a:r>
            <a:r>
              <a:rPr lang="zh-CN" altLang="en-US" sz="2400" dirty="0">
                <a:solidFill>
                  <a:schemeClr val="bg1"/>
                </a:solidFill>
                <a:latin typeface="+mn-ea"/>
                <a:cs typeface="+mj-lt"/>
              </a:rPr>
              <a:t>中的</a:t>
            </a:r>
            <a:r>
              <a:rPr lang="en-US" altLang="zh-CN" sz="2400" dirty="0">
                <a:solidFill>
                  <a:schemeClr val="bg1"/>
                </a:solidFill>
                <a:latin typeface="+mn-ea"/>
                <a:cs typeface="+mj-lt"/>
              </a:rPr>
              <a:t>Bison</a:t>
            </a:r>
          </a:p>
          <a:p>
            <a:r>
              <a:rPr lang="en-US" altLang="zh-CN" dirty="0">
                <a:solidFill>
                  <a:schemeClr val="bg1"/>
                </a:solidFill>
                <a:latin typeface="+mn-ea"/>
                <a:cs typeface="+mj-lt"/>
              </a:rPr>
              <a:t>     </a:t>
            </a:r>
            <a:r>
              <a:rPr lang="en-US" altLang="zh-CN" dirty="0" err="1">
                <a:solidFill>
                  <a:schemeClr val="bg1"/>
                </a:solidFill>
                <a:latin typeface="+mn-ea"/>
                <a:cs typeface="+mj-lt"/>
              </a:rPr>
              <a:t>Postgresql</a:t>
            </a:r>
            <a:r>
              <a:rPr lang="en-US" altLang="zh-CN" dirty="0">
                <a:solidFill>
                  <a:schemeClr val="bg1"/>
                </a:solidFill>
                <a:latin typeface="+mn-ea"/>
                <a:cs typeface="+mj-lt"/>
              </a:rPr>
              <a:t> </a:t>
            </a:r>
            <a:r>
              <a:rPr lang="zh-CN" altLang="en-US" dirty="0">
                <a:solidFill>
                  <a:schemeClr val="bg1"/>
                </a:solidFill>
                <a:latin typeface="+mn-ea"/>
                <a:cs typeface="+mj-lt"/>
              </a:rPr>
              <a:t>中的</a:t>
            </a:r>
            <a:r>
              <a:rPr lang="en-US" altLang="zh-CN" dirty="0">
                <a:solidFill>
                  <a:schemeClr val="bg1"/>
                </a:solidFill>
                <a:latin typeface="+mn-ea"/>
                <a:cs typeface="+mj-lt"/>
              </a:rPr>
              <a:t>Bison </a:t>
            </a:r>
            <a:r>
              <a:rPr lang="zh-CN" altLang="en-US" dirty="0">
                <a:solidFill>
                  <a:schemeClr val="bg1"/>
                </a:solidFill>
                <a:latin typeface="+mn-ea"/>
                <a:cs typeface="+mj-lt"/>
              </a:rPr>
              <a:t>文件为</a:t>
            </a:r>
            <a:r>
              <a:rPr lang="en-US" altLang="zh-CN" dirty="0" err="1">
                <a:solidFill>
                  <a:schemeClr val="bg1"/>
                </a:solidFill>
                <a:latin typeface="+mn-ea"/>
                <a:cs typeface="+mj-lt"/>
              </a:rPr>
              <a:t>gram.y</a:t>
            </a:r>
            <a:r>
              <a:rPr lang="zh-CN" altLang="en-US" dirty="0">
                <a:solidFill>
                  <a:schemeClr val="bg1"/>
                </a:solidFill>
                <a:latin typeface="+mn-ea"/>
                <a:cs typeface="+mj-lt"/>
              </a:rPr>
              <a:t>，源码文件为</a:t>
            </a:r>
            <a:r>
              <a:rPr lang="en-US" altLang="zh-CN" dirty="0" err="1">
                <a:solidFill>
                  <a:schemeClr val="bg1"/>
                </a:solidFill>
                <a:latin typeface="+mn-ea"/>
                <a:cs typeface="+mj-lt"/>
              </a:rPr>
              <a:t>gram.y</a:t>
            </a:r>
            <a:r>
              <a:rPr lang="en-US" altLang="zh-CN" dirty="0">
                <a:solidFill>
                  <a:schemeClr val="bg1"/>
                </a:solidFill>
                <a:latin typeface="+mn-ea"/>
                <a:cs typeface="+mj-lt"/>
              </a:rPr>
              <a:t>, </a:t>
            </a:r>
            <a:r>
              <a:rPr lang="zh-CN" altLang="en-US" dirty="0">
                <a:solidFill>
                  <a:schemeClr val="bg1"/>
                </a:solidFill>
                <a:latin typeface="+mn-ea"/>
                <a:cs typeface="+mj-lt"/>
              </a:rPr>
              <a:t>最后通过</a:t>
            </a:r>
            <a:r>
              <a:rPr lang="en-US" altLang="zh-CN" dirty="0">
                <a:solidFill>
                  <a:schemeClr val="bg1"/>
                </a:solidFill>
                <a:latin typeface="+mn-ea"/>
                <a:cs typeface="+mj-lt"/>
              </a:rPr>
              <a:t>Bison </a:t>
            </a:r>
            <a:r>
              <a:rPr lang="zh-CN" altLang="en-US" dirty="0">
                <a:solidFill>
                  <a:schemeClr val="bg1"/>
                </a:solidFill>
                <a:latin typeface="+mn-ea"/>
                <a:cs typeface="+mj-lt"/>
              </a:rPr>
              <a:t>编译源文件</a:t>
            </a:r>
            <a:r>
              <a:rPr lang="en-US" altLang="zh-CN" dirty="0">
                <a:solidFill>
                  <a:schemeClr val="bg1"/>
                </a:solidFill>
                <a:latin typeface="+mn-ea"/>
                <a:cs typeface="+mj-lt"/>
              </a:rPr>
              <a:t> </a:t>
            </a:r>
            <a:r>
              <a:rPr lang="zh-CN" altLang="en-US" dirty="0">
                <a:solidFill>
                  <a:schemeClr val="bg1"/>
                </a:solidFill>
                <a:latin typeface="+mn-ea"/>
                <a:cs typeface="+mj-lt"/>
              </a:rPr>
              <a:t>生成 </a:t>
            </a:r>
            <a:r>
              <a:rPr lang="en-US" altLang="zh-CN" dirty="0" err="1">
                <a:solidFill>
                  <a:schemeClr val="bg1"/>
                </a:solidFill>
                <a:latin typeface="+mn-ea"/>
                <a:cs typeface="+mj-lt"/>
              </a:rPr>
              <a:t>gram.c</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gram.y</a:t>
            </a:r>
            <a:r>
              <a:rPr lang="zh-CN" altLang="en-US" dirty="0">
                <a:solidFill>
                  <a:schemeClr val="bg1"/>
                </a:solidFill>
                <a:latin typeface="+mn-ea"/>
                <a:cs typeface="+mj-lt"/>
              </a:rPr>
              <a:t> 由</a:t>
            </a:r>
            <a:r>
              <a:rPr lang="en-US" altLang="zh-CN" dirty="0">
                <a:solidFill>
                  <a:schemeClr val="bg1"/>
                </a:solidFill>
                <a:latin typeface="+mn-ea"/>
                <a:cs typeface="+mj-lt"/>
              </a:rPr>
              <a:t>%% </a:t>
            </a:r>
            <a:r>
              <a:rPr lang="zh-CN" altLang="en-US" dirty="0">
                <a:solidFill>
                  <a:schemeClr val="bg1"/>
                </a:solidFill>
                <a:latin typeface="+mn-ea"/>
                <a:cs typeface="+mj-lt"/>
              </a:rPr>
              <a:t>作为分隔符，分为三段，分别为定义段，规则段，用户附加的</a:t>
            </a:r>
            <a:r>
              <a:rPr lang="en-US" altLang="zh-CN" dirty="0">
                <a:solidFill>
                  <a:schemeClr val="bg1"/>
                </a:solidFill>
                <a:latin typeface="+mn-ea"/>
                <a:cs typeface="+mj-lt"/>
              </a:rPr>
              <a:t>C</a:t>
            </a:r>
            <a:r>
              <a:rPr lang="zh-CN" altLang="en-US" dirty="0">
                <a:solidFill>
                  <a:schemeClr val="bg1"/>
                </a:solidFill>
                <a:latin typeface="+mn-ea"/>
                <a:cs typeface="+mj-lt"/>
              </a:rPr>
              <a:t>语言部分</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定义部分</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a:t>
            </a:r>
            <a:r>
              <a:rPr lang="zh-CN" altLang="en-US" dirty="0">
                <a:solidFill>
                  <a:schemeClr val="bg1"/>
                </a:solidFill>
                <a:latin typeface="+mn-ea"/>
                <a:cs typeface="+mj-lt"/>
              </a:rPr>
              <a:t>规则部分</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a:t>
            </a:r>
            <a:r>
              <a:rPr lang="zh-CN" altLang="en-US" dirty="0">
                <a:solidFill>
                  <a:schemeClr val="bg1"/>
                </a:solidFill>
                <a:latin typeface="+mn-ea"/>
                <a:cs typeface="+mj-lt"/>
              </a:rPr>
              <a:t>用户附加的</a:t>
            </a:r>
            <a:r>
              <a:rPr lang="en-US" altLang="zh-CN" dirty="0">
                <a:solidFill>
                  <a:schemeClr val="bg1"/>
                </a:solidFill>
                <a:latin typeface="+mn-ea"/>
                <a:cs typeface="+mj-lt"/>
              </a:rPr>
              <a:t>C</a:t>
            </a:r>
            <a:r>
              <a:rPr lang="zh-CN" altLang="en-US" dirty="0">
                <a:solidFill>
                  <a:schemeClr val="bg1"/>
                </a:solidFill>
                <a:latin typeface="+mn-ea"/>
                <a:cs typeface="+mj-lt"/>
              </a:rPr>
              <a:t>语言部分</a:t>
            </a:r>
            <a:endParaRPr lang="en-US" altLang="zh-CN"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287006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YYPARSE</a:t>
            </a:r>
            <a:endParaRPr lang="zh-CN" altLang="en-US" sz="3200" b="1" dirty="0">
              <a:solidFill>
                <a:schemeClr val="bg1"/>
              </a:solidFill>
              <a:latin typeface="+mj-lt"/>
              <a:cs typeface="+mj-lt"/>
            </a:endParaRPr>
          </a:p>
        </p:txBody>
      </p:sp>
      <p:sp>
        <p:nvSpPr>
          <p:cNvPr id="11" name="矩形 10">
            <a:extLst>
              <a:ext uri="{FF2B5EF4-FFF2-40B4-BE49-F238E27FC236}">
                <a16:creationId xmlns:a16="http://schemas.microsoft.com/office/drawing/2014/main" id="{37C328F3-56B3-40A1-B2B1-CF7ADC6AD5D9}"/>
              </a:ext>
            </a:extLst>
          </p:cNvPr>
          <p:cNvSpPr/>
          <p:nvPr/>
        </p:nvSpPr>
        <p:spPr>
          <a:xfrm>
            <a:off x="4814454" y="1111918"/>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scanner</a:t>
            </a:r>
            <a:endParaRPr lang="zh-CN" altLang="en-US" dirty="0"/>
          </a:p>
        </p:txBody>
      </p:sp>
      <p:sp>
        <p:nvSpPr>
          <p:cNvPr id="18" name="矩形 17">
            <a:extLst>
              <a:ext uri="{FF2B5EF4-FFF2-40B4-BE49-F238E27FC236}">
                <a16:creationId xmlns:a16="http://schemas.microsoft.com/office/drawing/2014/main" id="{96C3C8CF-9537-4AED-BFBB-FA2E0DBE5D4B}"/>
              </a:ext>
            </a:extLst>
          </p:cNvPr>
          <p:cNvSpPr/>
          <p:nvPr/>
        </p:nvSpPr>
        <p:spPr>
          <a:xfrm>
            <a:off x="4814454" y="2077145"/>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yyparse</a:t>
            </a:r>
            <a:endParaRPr lang="zh-CN" altLang="en-US" dirty="0"/>
          </a:p>
        </p:txBody>
      </p:sp>
      <p:cxnSp>
        <p:nvCxnSpPr>
          <p:cNvPr id="24" name="直接箭头连接符 23">
            <a:extLst>
              <a:ext uri="{FF2B5EF4-FFF2-40B4-BE49-F238E27FC236}">
                <a16:creationId xmlns:a16="http://schemas.microsoft.com/office/drawing/2014/main" id="{D480A3E5-385C-463C-8C13-FB4D69996D33}"/>
              </a:ext>
            </a:extLst>
          </p:cNvPr>
          <p:cNvCxnSpPr>
            <a:cxnSpLocks/>
            <a:stCxn id="11" idx="2"/>
            <a:endCxn id="18" idx="0"/>
          </p:cNvCxnSpPr>
          <p:nvPr/>
        </p:nvCxnSpPr>
        <p:spPr>
          <a:xfrm>
            <a:off x="6096000" y="1696693"/>
            <a:ext cx="0" cy="380452"/>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882D1CE2-DC52-45DA-ADFB-1CC2DE4E5BF4}"/>
              </a:ext>
            </a:extLst>
          </p:cNvPr>
          <p:cNvSpPr/>
          <p:nvPr/>
        </p:nvSpPr>
        <p:spPr>
          <a:xfrm>
            <a:off x="2672947" y="3136612"/>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shift</a:t>
            </a:r>
            <a:endParaRPr lang="zh-CN" altLang="en-US" dirty="0"/>
          </a:p>
        </p:txBody>
      </p:sp>
      <p:cxnSp>
        <p:nvCxnSpPr>
          <p:cNvPr id="29" name="直接箭头连接符 28">
            <a:extLst>
              <a:ext uri="{FF2B5EF4-FFF2-40B4-BE49-F238E27FC236}">
                <a16:creationId xmlns:a16="http://schemas.microsoft.com/office/drawing/2014/main" id="{C4C82041-608D-4937-8555-D39A555C1D53}"/>
              </a:ext>
            </a:extLst>
          </p:cNvPr>
          <p:cNvCxnSpPr>
            <a:cxnSpLocks/>
            <a:stCxn id="18" idx="2"/>
            <a:endCxn id="28" idx="0"/>
          </p:cNvCxnSpPr>
          <p:nvPr/>
        </p:nvCxnSpPr>
        <p:spPr>
          <a:xfrm flipH="1">
            <a:off x="3954493" y="2661920"/>
            <a:ext cx="2141507" cy="474692"/>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a16="http://schemas.microsoft.com/office/drawing/2014/main" id="{0C79EB40-4A16-41FD-9187-006622C4A32E}"/>
              </a:ext>
            </a:extLst>
          </p:cNvPr>
          <p:cNvSpPr/>
          <p:nvPr/>
        </p:nvSpPr>
        <p:spPr>
          <a:xfrm>
            <a:off x="2672947" y="3136611"/>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M * ( N ) </a:t>
            </a:r>
            <a:r>
              <a:rPr lang="zh-CN" altLang="en-US" dirty="0"/>
              <a:t>* </a:t>
            </a:r>
            <a:r>
              <a:rPr lang="en-US" altLang="zh-CN" dirty="0"/>
              <a:t>shift</a:t>
            </a:r>
            <a:endParaRPr lang="zh-CN" altLang="en-US" dirty="0"/>
          </a:p>
        </p:txBody>
      </p:sp>
      <p:sp>
        <p:nvSpPr>
          <p:cNvPr id="23" name="矩形 22">
            <a:extLst>
              <a:ext uri="{FF2B5EF4-FFF2-40B4-BE49-F238E27FC236}">
                <a16:creationId xmlns:a16="http://schemas.microsoft.com/office/drawing/2014/main" id="{4FA004A3-006E-4735-A6F3-429930021DA3}"/>
              </a:ext>
            </a:extLst>
          </p:cNvPr>
          <p:cNvSpPr/>
          <p:nvPr/>
        </p:nvSpPr>
        <p:spPr>
          <a:xfrm>
            <a:off x="2672946" y="4136595"/>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M * reduce</a:t>
            </a:r>
            <a:endParaRPr lang="zh-CN" altLang="en-US" dirty="0"/>
          </a:p>
        </p:txBody>
      </p:sp>
      <p:sp>
        <p:nvSpPr>
          <p:cNvPr id="27" name="矩形 26">
            <a:extLst>
              <a:ext uri="{FF2B5EF4-FFF2-40B4-BE49-F238E27FC236}">
                <a16:creationId xmlns:a16="http://schemas.microsoft.com/office/drawing/2014/main" id="{40DB677C-A89B-458E-B30A-0CC09B13C3F3}"/>
              </a:ext>
            </a:extLst>
          </p:cNvPr>
          <p:cNvSpPr/>
          <p:nvPr/>
        </p:nvSpPr>
        <p:spPr>
          <a:xfrm>
            <a:off x="5674418" y="3136610"/>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yylex</a:t>
            </a:r>
            <a:endParaRPr lang="zh-CN" altLang="en-US" dirty="0"/>
          </a:p>
        </p:txBody>
      </p:sp>
      <p:cxnSp>
        <p:nvCxnSpPr>
          <p:cNvPr id="32" name="直接箭头连接符 31">
            <a:extLst>
              <a:ext uri="{FF2B5EF4-FFF2-40B4-BE49-F238E27FC236}">
                <a16:creationId xmlns:a16="http://schemas.microsoft.com/office/drawing/2014/main" id="{3084D357-B119-4DD2-8359-72D9966A85C1}"/>
              </a:ext>
            </a:extLst>
          </p:cNvPr>
          <p:cNvCxnSpPr>
            <a:cxnSpLocks/>
          </p:cNvCxnSpPr>
          <p:nvPr/>
        </p:nvCxnSpPr>
        <p:spPr>
          <a:xfrm flipH="1">
            <a:off x="5236038" y="3597447"/>
            <a:ext cx="429980"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1835DDEE-E783-451B-B44F-1503552DDBEB}"/>
              </a:ext>
            </a:extLst>
          </p:cNvPr>
          <p:cNvCxnSpPr>
            <a:cxnSpLocks/>
          </p:cNvCxnSpPr>
          <p:nvPr/>
        </p:nvCxnSpPr>
        <p:spPr>
          <a:xfrm flipV="1">
            <a:off x="5236038" y="3282804"/>
            <a:ext cx="438380" cy="1"/>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3" name="箭头: 左弧形 42">
            <a:extLst>
              <a:ext uri="{FF2B5EF4-FFF2-40B4-BE49-F238E27FC236}">
                <a16:creationId xmlns:a16="http://schemas.microsoft.com/office/drawing/2014/main" id="{9F7ECE54-CCE0-40D7-99F4-CEB0ED90DADC}"/>
              </a:ext>
            </a:extLst>
          </p:cNvPr>
          <p:cNvSpPr/>
          <p:nvPr/>
        </p:nvSpPr>
        <p:spPr>
          <a:xfrm>
            <a:off x="3283527" y="3756142"/>
            <a:ext cx="264217" cy="380452"/>
          </a:xfrm>
          <a:prstGeom prst="curved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箭头: 左弧形 43">
            <a:extLst>
              <a:ext uri="{FF2B5EF4-FFF2-40B4-BE49-F238E27FC236}">
                <a16:creationId xmlns:a16="http://schemas.microsoft.com/office/drawing/2014/main" id="{57E3E0D4-D82C-4C8E-98F4-D39287FBC871}"/>
              </a:ext>
            </a:extLst>
          </p:cNvPr>
          <p:cNvSpPr/>
          <p:nvPr/>
        </p:nvSpPr>
        <p:spPr>
          <a:xfrm rot="10800000">
            <a:off x="4259782" y="3732105"/>
            <a:ext cx="264217" cy="380452"/>
          </a:xfrm>
          <a:prstGeom prst="curved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6" name="矩形 45">
            <a:extLst>
              <a:ext uri="{FF2B5EF4-FFF2-40B4-BE49-F238E27FC236}">
                <a16:creationId xmlns:a16="http://schemas.microsoft.com/office/drawing/2014/main" id="{F8EDBDD2-78B8-4423-88C4-8FB2615E3A18}"/>
              </a:ext>
            </a:extLst>
          </p:cNvPr>
          <p:cNvSpPr/>
          <p:nvPr/>
        </p:nvSpPr>
        <p:spPr>
          <a:xfrm>
            <a:off x="4814453" y="5161307"/>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scanner-&gt;</a:t>
            </a:r>
            <a:r>
              <a:rPr lang="en-US" altLang="zh-CN" dirty="0" err="1"/>
              <a:t>parsetree</a:t>
            </a:r>
            <a:endParaRPr lang="zh-CN" altLang="en-US" dirty="0"/>
          </a:p>
        </p:txBody>
      </p:sp>
      <p:cxnSp>
        <p:nvCxnSpPr>
          <p:cNvPr id="47" name="直接箭头连接符 46">
            <a:extLst>
              <a:ext uri="{FF2B5EF4-FFF2-40B4-BE49-F238E27FC236}">
                <a16:creationId xmlns:a16="http://schemas.microsoft.com/office/drawing/2014/main" id="{9CBB00B4-07EB-450A-8336-42AC19EFF9C4}"/>
              </a:ext>
            </a:extLst>
          </p:cNvPr>
          <p:cNvCxnSpPr>
            <a:cxnSpLocks/>
            <a:stCxn id="23" idx="2"/>
            <a:endCxn id="46" idx="0"/>
          </p:cNvCxnSpPr>
          <p:nvPr/>
        </p:nvCxnSpPr>
        <p:spPr>
          <a:xfrm>
            <a:off x="3954492" y="4721370"/>
            <a:ext cx="2141507" cy="43993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38672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Bison</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6" name="文本框 5">
            <a:extLst>
              <a:ext uri="{FF2B5EF4-FFF2-40B4-BE49-F238E27FC236}">
                <a16:creationId xmlns:a16="http://schemas.microsoft.com/office/drawing/2014/main" id="{AB53ED53-B9B1-4F40-BD14-C533B9603A1F}"/>
              </a:ext>
            </a:extLst>
          </p:cNvPr>
          <p:cNvSpPr txBox="1"/>
          <p:nvPr/>
        </p:nvSpPr>
        <p:spPr>
          <a:xfrm>
            <a:off x="1171575" y="2091055"/>
            <a:ext cx="9455150" cy="4616648"/>
          </a:xfrm>
          <a:prstGeom prst="rect">
            <a:avLst/>
          </a:prstGeom>
          <a:noFill/>
        </p:spPr>
        <p:txBody>
          <a:bodyPr wrap="square" rtlCol="0">
            <a:spAutoFit/>
          </a:bodyPr>
          <a:lstStyle/>
          <a:p>
            <a:r>
              <a:rPr lang="en-US" altLang="zh-CN" sz="2400" dirty="0">
                <a:solidFill>
                  <a:schemeClr val="bg1"/>
                </a:solidFill>
                <a:latin typeface="+mn-ea"/>
                <a:cs typeface="+mj-lt"/>
              </a:rPr>
              <a:t>3. Bison </a:t>
            </a:r>
            <a:r>
              <a:rPr lang="zh-CN" altLang="en-US" sz="2400" dirty="0">
                <a:solidFill>
                  <a:schemeClr val="bg1"/>
                </a:solidFill>
                <a:latin typeface="+mn-ea"/>
                <a:cs typeface="+mj-lt"/>
              </a:rPr>
              <a:t>工作原理介绍</a:t>
            </a:r>
            <a:endParaRPr lang="en-US" altLang="zh-CN" sz="2400" dirty="0">
              <a:solidFill>
                <a:schemeClr val="bg1"/>
              </a:solidFill>
              <a:latin typeface="+mn-ea"/>
              <a:cs typeface="+mj-lt"/>
            </a:endParaRPr>
          </a:p>
          <a:p>
            <a:r>
              <a:rPr lang="en-US" altLang="zh-CN" dirty="0">
                <a:solidFill>
                  <a:schemeClr val="bg1"/>
                </a:solidFill>
                <a:latin typeface="+mn-ea"/>
                <a:cs typeface="+mj-lt"/>
              </a:rPr>
              <a:t>    Bison</a:t>
            </a:r>
            <a:r>
              <a:rPr lang="zh-CN" altLang="en-US" dirty="0">
                <a:solidFill>
                  <a:schemeClr val="bg1"/>
                </a:solidFill>
                <a:latin typeface="+mn-ea"/>
                <a:cs typeface="+mj-lt"/>
              </a:rPr>
              <a:t>的工作原理主要通过两个堆栈，和</a:t>
            </a:r>
            <a:r>
              <a:rPr lang="en-US" altLang="zh-CN" dirty="0">
                <a:solidFill>
                  <a:schemeClr val="bg1"/>
                </a:solidFill>
                <a:latin typeface="+mn-ea"/>
                <a:cs typeface="+mj-lt"/>
              </a:rPr>
              <a:t>shift</a:t>
            </a:r>
            <a:r>
              <a:rPr lang="zh-CN" altLang="en-US" dirty="0">
                <a:solidFill>
                  <a:schemeClr val="bg1"/>
                </a:solidFill>
                <a:latin typeface="+mn-ea"/>
                <a:cs typeface="+mj-lt"/>
              </a:rPr>
              <a:t>，</a:t>
            </a:r>
            <a:r>
              <a:rPr lang="en-US" altLang="zh-CN" dirty="0">
                <a:solidFill>
                  <a:schemeClr val="bg1"/>
                </a:solidFill>
                <a:latin typeface="+mn-ea"/>
                <a:cs typeface="+mj-lt"/>
              </a:rPr>
              <a:t>reduce </a:t>
            </a:r>
            <a:r>
              <a:rPr lang="zh-CN" altLang="en-US" dirty="0">
                <a:solidFill>
                  <a:schemeClr val="bg1"/>
                </a:solidFill>
                <a:latin typeface="+mn-ea"/>
                <a:cs typeface="+mj-lt"/>
              </a:rPr>
              <a:t>两个操作来完成。</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两个堆栈：</a:t>
            </a:r>
            <a:endParaRPr lang="en-US" altLang="zh-CN" dirty="0">
              <a:solidFill>
                <a:schemeClr val="bg1"/>
              </a:solidFill>
              <a:latin typeface="+mn-ea"/>
              <a:cs typeface="+mj-lt"/>
            </a:endParaRPr>
          </a:p>
          <a:p>
            <a:r>
              <a:rPr lang="en-US" altLang="zh-CN" dirty="0">
                <a:solidFill>
                  <a:schemeClr val="bg1"/>
                </a:solidFill>
                <a:latin typeface="+mn-ea"/>
                <a:cs typeface="+mj-lt"/>
              </a:rPr>
              <a:t>		a. </a:t>
            </a:r>
            <a:r>
              <a:rPr lang="zh-CN" altLang="en-US" dirty="0">
                <a:solidFill>
                  <a:schemeClr val="bg1"/>
                </a:solidFill>
                <a:latin typeface="+mn-ea"/>
                <a:cs typeface="+mj-lt"/>
              </a:rPr>
              <a:t>一个堆栈是负责处理符号的包括终结符号，非终结符符号。</a:t>
            </a:r>
            <a:endParaRPr lang="en-US" altLang="zh-CN" dirty="0">
              <a:solidFill>
                <a:schemeClr val="bg1"/>
              </a:solidFill>
              <a:latin typeface="+mn-ea"/>
              <a:cs typeface="+mj-lt"/>
            </a:endParaRPr>
          </a:p>
          <a:p>
            <a:r>
              <a:rPr lang="en-US" altLang="zh-CN" dirty="0">
                <a:solidFill>
                  <a:schemeClr val="bg1"/>
                </a:solidFill>
                <a:latin typeface="+mn-ea"/>
                <a:cs typeface="+mj-lt"/>
              </a:rPr>
              <a:t>		b. </a:t>
            </a:r>
            <a:r>
              <a:rPr lang="zh-CN" altLang="en-US" dirty="0">
                <a:solidFill>
                  <a:schemeClr val="bg1"/>
                </a:solidFill>
                <a:latin typeface="+mn-ea"/>
                <a:cs typeface="+mj-lt"/>
              </a:rPr>
              <a:t>另一个堆栈是处理与之一一对应的值堆栈。</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两个操作：</a:t>
            </a:r>
            <a:endParaRPr lang="en-US" altLang="zh-CN" dirty="0">
              <a:solidFill>
                <a:schemeClr val="bg1"/>
              </a:solidFill>
              <a:latin typeface="+mn-ea"/>
              <a:cs typeface="+mj-lt"/>
            </a:endParaRPr>
          </a:p>
          <a:p>
            <a:r>
              <a:rPr lang="en-US" altLang="zh-CN" dirty="0">
                <a:solidFill>
                  <a:schemeClr val="bg1"/>
                </a:solidFill>
                <a:latin typeface="+mn-ea"/>
                <a:cs typeface="+mj-lt"/>
              </a:rPr>
              <a:t>		a. shift</a:t>
            </a:r>
            <a:r>
              <a:rPr lang="zh-CN" altLang="en-US" dirty="0">
                <a:solidFill>
                  <a:schemeClr val="bg1"/>
                </a:solidFill>
                <a:latin typeface="+mn-ea"/>
                <a:cs typeface="+mj-lt"/>
              </a:rPr>
              <a:t>操作，是从一个规则中冒号右侧的终结符号一个一个移动。例如 </a:t>
            </a:r>
            <a:r>
              <a:rPr lang="en-US" altLang="zh-CN" dirty="0">
                <a:solidFill>
                  <a:schemeClr val="bg1"/>
                </a:solidFill>
                <a:latin typeface="+mn-ea"/>
                <a:cs typeface="+mj-lt"/>
              </a:rPr>
              <a:t>			stmt1 : stmt2 OR stmt3 { ... };  </a:t>
            </a:r>
            <a:r>
              <a:rPr lang="zh-CN" altLang="en-US" dirty="0">
                <a:solidFill>
                  <a:schemeClr val="bg1"/>
                </a:solidFill>
                <a:latin typeface="+mn-ea"/>
                <a:cs typeface="+mj-lt"/>
              </a:rPr>
              <a:t>这个规则中先匹配</a:t>
            </a:r>
            <a:r>
              <a:rPr lang="en-US" altLang="zh-CN" dirty="0">
                <a:solidFill>
                  <a:schemeClr val="bg1"/>
                </a:solidFill>
                <a:latin typeface="+mn-ea"/>
                <a:cs typeface="+mj-lt"/>
              </a:rPr>
              <a:t>stmt2,</a:t>
            </a:r>
            <a:r>
              <a:rPr lang="zh-CN" altLang="en-US" dirty="0">
                <a:solidFill>
                  <a:schemeClr val="bg1"/>
                </a:solidFill>
                <a:latin typeface="+mn-ea"/>
                <a:cs typeface="+mj-lt"/>
              </a:rPr>
              <a:t>然后做</a:t>
            </a:r>
            <a:r>
              <a:rPr lang="en-US" altLang="zh-CN" dirty="0">
                <a:solidFill>
                  <a:schemeClr val="bg1"/>
                </a:solidFill>
                <a:latin typeface="+mn-ea"/>
                <a:cs typeface="+mj-lt"/>
              </a:rPr>
              <a:t>shift</a:t>
            </a:r>
            <a:r>
              <a:rPr lang="zh-CN" altLang="en-US" dirty="0">
                <a:solidFill>
                  <a:schemeClr val="bg1"/>
                </a:solidFill>
                <a:latin typeface="+mn-ea"/>
                <a:cs typeface="+mj-lt"/>
              </a:rPr>
              <a:t>，匹</a:t>
            </a:r>
            <a:r>
              <a:rPr lang="en-US" altLang="zh-CN" dirty="0">
                <a:solidFill>
                  <a:schemeClr val="bg1"/>
                </a:solidFill>
                <a:latin typeface="+mn-ea"/>
                <a:cs typeface="+mj-lt"/>
              </a:rPr>
              <a:t>		</a:t>
            </a:r>
            <a:r>
              <a:rPr lang="zh-CN" altLang="en-US" dirty="0">
                <a:solidFill>
                  <a:schemeClr val="bg1"/>
                </a:solidFill>
                <a:latin typeface="+mn-ea"/>
                <a:cs typeface="+mj-lt"/>
              </a:rPr>
              <a:t>配</a:t>
            </a:r>
            <a:r>
              <a:rPr lang="en-US" altLang="zh-CN" dirty="0">
                <a:solidFill>
                  <a:schemeClr val="bg1"/>
                </a:solidFill>
                <a:latin typeface="+mn-ea"/>
                <a:cs typeface="+mj-lt"/>
              </a:rPr>
              <a:t>OR</a:t>
            </a:r>
            <a:r>
              <a:rPr lang="zh-CN" altLang="en-US" dirty="0">
                <a:solidFill>
                  <a:schemeClr val="bg1"/>
                </a:solidFill>
                <a:latin typeface="+mn-ea"/>
                <a:cs typeface="+mj-lt"/>
              </a:rPr>
              <a:t>，直到最后</a:t>
            </a:r>
            <a:r>
              <a:rPr lang="en-US" altLang="zh-CN" dirty="0">
                <a:solidFill>
                  <a:schemeClr val="bg1"/>
                </a:solidFill>
                <a:latin typeface="+mn-ea"/>
                <a:cs typeface="+mj-lt"/>
              </a:rPr>
              <a:t>shift</a:t>
            </a:r>
            <a:r>
              <a:rPr lang="zh-CN" altLang="en-US" dirty="0">
                <a:solidFill>
                  <a:schemeClr val="bg1"/>
                </a:solidFill>
                <a:latin typeface="+mn-ea"/>
                <a:cs typeface="+mj-lt"/>
              </a:rPr>
              <a:t>到最后一个终结符号</a:t>
            </a:r>
            <a:r>
              <a:rPr lang="en-US" altLang="zh-CN" dirty="0">
                <a:solidFill>
                  <a:schemeClr val="bg1"/>
                </a:solidFill>
                <a:latin typeface="+mn-ea"/>
                <a:cs typeface="+mj-lt"/>
              </a:rPr>
              <a:t>stmt3.</a:t>
            </a:r>
            <a:r>
              <a:rPr lang="zh-CN" altLang="en-US" dirty="0">
                <a:solidFill>
                  <a:schemeClr val="bg1"/>
                </a:solidFill>
                <a:latin typeface="+mn-ea"/>
                <a:cs typeface="+mj-lt"/>
              </a:rPr>
              <a:t>每次</a:t>
            </a:r>
            <a:r>
              <a:rPr lang="en-US" altLang="zh-CN" dirty="0">
                <a:solidFill>
                  <a:schemeClr val="bg1"/>
                </a:solidFill>
                <a:latin typeface="+mn-ea"/>
                <a:cs typeface="+mj-lt"/>
              </a:rPr>
              <a:t>shift</a:t>
            </a:r>
            <a:r>
              <a:rPr lang="zh-CN" altLang="en-US" dirty="0">
                <a:solidFill>
                  <a:schemeClr val="bg1"/>
                </a:solidFill>
                <a:latin typeface="+mn-ea"/>
                <a:cs typeface="+mj-lt"/>
              </a:rPr>
              <a:t>操作，会将对</a:t>
            </a:r>
            <a:r>
              <a:rPr lang="en-US" altLang="zh-CN" dirty="0">
                <a:solidFill>
                  <a:schemeClr val="bg1"/>
                </a:solidFill>
                <a:latin typeface="+mn-ea"/>
                <a:cs typeface="+mj-lt"/>
              </a:rPr>
              <a:t>			</a:t>
            </a:r>
            <a:r>
              <a:rPr lang="zh-CN" altLang="en-US" dirty="0">
                <a:solidFill>
                  <a:schemeClr val="bg1"/>
                </a:solidFill>
                <a:latin typeface="+mn-ea"/>
                <a:cs typeface="+mj-lt"/>
              </a:rPr>
              <a:t>应终结符号存入符号堆栈，匹配的值存入值堆栈。</a:t>
            </a:r>
          </a:p>
          <a:p>
            <a:r>
              <a:rPr lang="en-US" altLang="zh-CN" dirty="0">
                <a:solidFill>
                  <a:schemeClr val="bg1"/>
                </a:solidFill>
                <a:latin typeface="+mn-ea"/>
                <a:cs typeface="+mj-lt"/>
              </a:rPr>
              <a:t>		b. reduce </a:t>
            </a:r>
            <a:r>
              <a:rPr lang="zh-CN" altLang="en-US" dirty="0">
                <a:solidFill>
                  <a:schemeClr val="bg1"/>
                </a:solidFill>
                <a:latin typeface="+mn-ea"/>
                <a:cs typeface="+mj-lt"/>
              </a:rPr>
              <a:t>规约操作，当匹配到最后一个终结符号后，将符号堆栈和值堆</a:t>
            </a:r>
            <a:r>
              <a:rPr lang="en-US" altLang="zh-CN" dirty="0">
                <a:solidFill>
                  <a:schemeClr val="bg1"/>
                </a:solidFill>
                <a:latin typeface="+mn-ea"/>
                <a:cs typeface="+mj-lt"/>
              </a:rPr>
              <a:t>			</a:t>
            </a:r>
            <a:r>
              <a:rPr lang="zh-CN" altLang="en-US" dirty="0">
                <a:solidFill>
                  <a:schemeClr val="bg1"/>
                </a:solidFill>
                <a:latin typeface="+mn-ea"/>
                <a:cs typeface="+mj-lt"/>
              </a:rPr>
              <a:t>栈中的所有值一起出栈，根据后面</a:t>
            </a:r>
            <a:r>
              <a:rPr lang="en-US" altLang="zh-CN" dirty="0">
                <a:solidFill>
                  <a:schemeClr val="bg1"/>
                </a:solidFill>
                <a:latin typeface="+mn-ea"/>
                <a:cs typeface="+mj-lt"/>
              </a:rPr>
              <a:t>{ ... }</a:t>
            </a:r>
            <a:r>
              <a:rPr lang="zh-CN" altLang="en-US" dirty="0">
                <a:solidFill>
                  <a:schemeClr val="bg1"/>
                </a:solidFill>
                <a:latin typeface="+mn-ea"/>
                <a:cs typeface="+mj-lt"/>
              </a:rPr>
              <a:t>对应的运算处理，做完运算，将运</a:t>
            </a:r>
            <a:r>
              <a:rPr lang="en-US" altLang="zh-CN" dirty="0">
                <a:solidFill>
                  <a:schemeClr val="bg1"/>
                </a:solidFill>
                <a:latin typeface="+mn-ea"/>
                <a:cs typeface="+mj-lt"/>
              </a:rPr>
              <a:t>			</a:t>
            </a:r>
            <a:r>
              <a:rPr lang="zh-CN" altLang="en-US" dirty="0">
                <a:solidFill>
                  <a:schemeClr val="bg1"/>
                </a:solidFill>
                <a:latin typeface="+mn-ea"/>
                <a:cs typeface="+mj-lt"/>
              </a:rPr>
              <a:t>算结果压入值堆栈，与之对应的符号压入符号堆栈。例如上面的例子中将</a:t>
            </a:r>
            <a:r>
              <a:rPr lang="en-US" altLang="zh-CN" dirty="0">
                <a:solidFill>
                  <a:schemeClr val="bg1"/>
                </a:solidFill>
                <a:latin typeface="+mn-ea"/>
                <a:cs typeface="+mj-lt"/>
              </a:rPr>
              <a:t>		{ ... }</a:t>
            </a:r>
            <a:r>
              <a:rPr lang="zh-CN" altLang="en-US" dirty="0">
                <a:solidFill>
                  <a:schemeClr val="bg1"/>
                </a:solidFill>
                <a:latin typeface="+mn-ea"/>
                <a:cs typeface="+mj-lt"/>
              </a:rPr>
              <a:t>中的运算结果压入值堆栈，将</a:t>
            </a:r>
            <a:r>
              <a:rPr lang="en-US" altLang="zh-CN" dirty="0">
                <a:solidFill>
                  <a:schemeClr val="bg1"/>
                </a:solidFill>
                <a:latin typeface="+mn-ea"/>
                <a:cs typeface="+mj-lt"/>
              </a:rPr>
              <a:t>stmt1 </a:t>
            </a:r>
            <a:r>
              <a:rPr lang="zh-CN" altLang="en-US" dirty="0">
                <a:solidFill>
                  <a:schemeClr val="bg1"/>
                </a:solidFill>
                <a:latin typeface="+mn-ea"/>
                <a:cs typeface="+mj-lt"/>
              </a:rPr>
              <a:t>压入符号堆栈。代表的意思就是</a:t>
            </a:r>
            <a:r>
              <a:rPr lang="en-US" altLang="zh-CN" dirty="0">
                <a:solidFill>
                  <a:schemeClr val="bg1"/>
                </a:solidFill>
                <a:latin typeface="+mn-ea"/>
                <a:cs typeface="+mj-lt"/>
              </a:rPr>
              <a:t>		stmt1 </a:t>
            </a:r>
            <a:r>
              <a:rPr lang="zh-CN" altLang="en-US" dirty="0">
                <a:solidFill>
                  <a:schemeClr val="bg1"/>
                </a:solidFill>
                <a:latin typeface="+mn-ea"/>
                <a:cs typeface="+mj-lt"/>
              </a:rPr>
              <a:t>的值 为</a:t>
            </a:r>
            <a:r>
              <a:rPr lang="en-US" altLang="zh-CN" dirty="0">
                <a:solidFill>
                  <a:schemeClr val="bg1"/>
                </a:solidFill>
                <a:latin typeface="+mn-ea"/>
                <a:cs typeface="+mj-lt"/>
              </a:rPr>
              <a:t>{ ... }</a:t>
            </a:r>
            <a:r>
              <a:rPr lang="zh-CN" altLang="en-US" dirty="0">
                <a:solidFill>
                  <a:schemeClr val="bg1"/>
                </a:solidFill>
                <a:latin typeface="+mn-ea"/>
                <a:cs typeface="+mj-lt"/>
              </a:rPr>
              <a:t>对应的运算结果。</a:t>
            </a:r>
            <a:endParaRPr lang="en-US" altLang="zh-CN" dirty="0">
              <a:solidFill>
                <a:schemeClr val="bg1"/>
              </a:solidFill>
              <a:latin typeface="+mn-ea"/>
              <a:cs typeface="+mj-lt"/>
            </a:endParaRPr>
          </a:p>
          <a:p>
            <a:endParaRPr lang="zh-CN" altLang="en-US"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3125736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5632311"/>
          </a:xfrm>
          <a:prstGeom prst="rect">
            <a:avLst/>
          </a:prstGeom>
          <a:noFill/>
        </p:spPr>
        <p:txBody>
          <a:bodyPr wrap="square" rtlCol="0">
            <a:spAutoFit/>
          </a:bodyPr>
          <a:lstStyle/>
          <a:p>
            <a:r>
              <a:rPr lang="en-US" altLang="zh-CN" sz="2400" dirty="0">
                <a:solidFill>
                  <a:schemeClr val="bg1"/>
                </a:solidFill>
                <a:latin typeface="+mn-ea"/>
                <a:cs typeface="+mj-lt"/>
              </a:rPr>
              <a:t>1.</a:t>
            </a:r>
            <a:r>
              <a:rPr lang="zh-CN" altLang="en-US" sz="2400" dirty="0">
                <a:solidFill>
                  <a:schemeClr val="bg1"/>
                </a:solidFill>
                <a:latin typeface="+mn-ea"/>
                <a:cs typeface="+mj-lt"/>
              </a:rPr>
              <a:t>定义段</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zh-CN" dirty="0">
                <a:solidFill>
                  <a:schemeClr val="bg1"/>
                </a:solidFill>
                <a:latin typeface="+mn-ea"/>
                <a:cs typeface="+mj-lt"/>
              </a:rPr>
              <a:t>1. </a:t>
            </a:r>
            <a:r>
              <a:rPr lang="en-US" altLang="zh-CN" dirty="0">
                <a:solidFill>
                  <a:schemeClr val="bg1"/>
                </a:solidFill>
                <a:latin typeface="+mn-ea"/>
                <a:cs typeface="+mj-lt"/>
              </a:rPr>
              <a:t>{% ... %}</a:t>
            </a:r>
            <a:r>
              <a:rPr lang="zh-CN" altLang="en-US" dirty="0">
                <a:solidFill>
                  <a:schemeClr val="bg1"/>
                </a:solidFill>
                <a:latin typeface="+mn-ea"/>
                <a:cs typeface="+mj-lt"/>
              </a:rPr>
              <a:t>中的代码将被原样</a:t>
            </a:r>
            <a:r>
              <a:rPr lang="en-US" altLang="zh-CN" dirty="0">
                <a:solidFill>
                  <a:schemeClr val="bg1"/>
                </a:solidFill>
                <a:latin typeface="+mn-ea"/>
                <a:cs typeface="+mj-lt"/>
              </a:rPr>
              <a:t>copy</a:t>
            </a:r>
            <a:r>
              <a:rPr lang="zh-CN" altLang="en-US" dirty="0">
                <a:solidFill>
                  <a:schemeClr val="bg1"/>
                </a:solidFill>
                <a:latin typeface="+mn-ea"/>
                <a:cs typeface="+mj-lt"/>
              </a:rPr>
              <a:t>到生成的文件</a:t>
            </a:r>
            <a:r>
              <a:rPr lang="en-US" altLang="zh-CN" dirty="0" err="1">
                <a:solidFill>
                  <a:schemeClr val="bg1"/>
                </a:solidFill>
                <a:latin typeface="+mn-ea"/>
                <a:cs typeface="+mj-lt"/>
              </a:rPr>
              <a:t>gram.c</a:t>
            </a:r>
            <a:r>
              <a:rPr lang="zh-CN" altLang="en-US" dirty="0">
                <a:solidFill>
                  <a:schemeClr val="bg1"/>
                </a:solidFill>
                <a:latin typeface="+mn-ea"/>
                <a:cs typeface="+mj-lt"/>
              </a:rPr>
              <a:t>中</a:t>
            </a:r>
            <a:r>
              <a:rPr lang="en-US" altLang="zh-CN" dirty="0">
                <a:solidFill>
                  <a:schemeClr val="bg1"/>
                </a:solidFill>
                <a:latin typeface="+mn-ea"/>
                <a:cs typeface="+mj-lt"/>
              </a:rPr>
              <a:t>.</a:t>
            </a:r>
            <a:r>
              <a:rPr lang="zh-CN" altLang="en-US" dirty="0">
                <a:solidFill>
                  <a:schemeClr val="bg1"/>
                </a:solidFill>
                <a:latin typeface="+mn-ea"/>
                <a:cs typeface="+mj-lt"/>
              </a:rPr>
              <a:t>其中包含头文件，包含结构体定义和函数声明等。</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2. %pure-parser </a:t>
            </a:r>
            <a:r>
              <a:rPr lang="zh-CN" altLang="en-US" dirty="0">
                <a:solidFill>
                  <a:schemeClr val="bg1"/>
                </a:solidFill>
                <a:latin typeface="+mn-ea"/>
                <a:cs typeface="+mj-lt"/>
              </a:rPr>
              <a:t>声明此语法分析器是纯语法分析器。这样可以实现可重入</a:t>
            </a:r>
            <a:r>
              <a:rPr lang="zh-CN" altLang="zh-CN" dirty="0">
                <a:solidFill>
                  <a:schemeClr val="bg1"/>
                </a:solidFill>
                <a:latin typeface="+mn-ea"/>
                <a:cs typeface="+mj-lt"/>
              </a:rPr>
              <a:t>。</a:t>
            </a:r>
            <a:r>
              <a:rPr lang="zh-CN" altLang="en-US" dirty="0">
                <a:solidFill>
                  <a:schemeClr val="bg1"/>
                </a:solidFill>
                <a:latin typeface="+mn-ea"/>
                <a:cs typeface="+mj-lt"/>
              </a:rPr>
              <a:t>同时需要</a:t>
            </a:r>
            <a:r>
              <a:rPr lang="en-US" altLang="zh-CN" dirty="0">
                <a:solidFill>
                  <a:schemeClr val="bg1"/>
                </a:solidFill>
                <a:latin typeface="+mn-ea"/>
                <a:cs typeface="+mj-lt"/>
              </a:rPr>
              <a:t>%parse-param {</a:t>
            </a:r>
            <a:r>
              <a:rPr lang="en-US" altLang="zh-CN" dirty="0" err="1">
                <a:solidFill>
                  <a:schemeClr val="bg1"/>
                </a:solidFill>
                <a:latin typeface="+mn-ea"/>
                <a:cs typeface="+mj-lt"/>
              </a:rPr>
              <a:t>core_yyscan_t</a:t>
            </a:r>
            <a:r>
              <a:rPr lang="en-US" altLang="zh-CN" dirty="0">
                <a:solidFill>
                  <a:schemeClr val="bg1"/>
                </a:solidFill>
                <a:latin typeface="+mn-ea"/>
                <a:cs typeface="+mj-lt"/>
              </a:rPr>
              <a:t> </a:t>
            </a:r>
            <a:r>
              <a:rPr lang="en-US" altLang="zh-CN" dirty="0" err="1">
                <a:solidFill>
                  <a:schemeClr val="bg1"/>
                </a:solidFill>
                <a:latin typeface="+mn-ea"/>
                <a:cs typeface="+mj-lt"/>
              </a:rPr>
              <a:t>yyscanner</a:t>
            </a:r>
            <a:r>
              <a:rPr lang="en-US" altLang="zh-CN" dirty="0">
                <a:solidFill>
                  <a:schemeClr val="bg1"/>
                </a:solidFill>
                <a:latin typeface="+mn-ea"/>
                <a:cs typeface="+mj-lt"/>
              </a:rPr>
              <a:t>} %</a:t>
            </a:r>
            <a:r>
              <a:rPr lang="en-US" altLang="zh-CN" dirty="0" err="1">
                <a:solidFill>
                  <a:schemeClr val="bg1"/>
                </a:solidFill>
                <a:latin typeface="+mn-ea"/>
                <a:cs typeface="+mj-lt"/>
              </a:rPr>
              <a:t>lex</a:t>
            </a:r>
            <a:r>
              <a:rPr lang="en-US" altLang="zh-CN" dirty="0">
                <a:solidFill>
                  <a:schemeClr val="bg1"/>
                </a:solidFill>
                <a:latin typeface="+mn-ea"/>
                <a:cs typeface="+mj-lt"/>
              </a:rPr>
              <a:t>-param {</a:t>
            </a:r>
            <a:r>
              <a:rPr lang="en-US" altLang="zh-CN" dirty="0" err="1">
                <a:solidFill>
                  <a:schemeClr val="bg1"/>
                </a:solidFill>
                <a:latin typeface="+mn-ea"/>
                <a:cs typeface="+mj-lt"/>
              </a:rPr>
              <a:t>core_yyscan_t</a:t>
            </a:r>
            <a:r>
              <a:rPr lang="en-US" altLang="zh-CN" dirty="0">
                <a:solidFill>
                  <a:schemeClr val="bg1"/>
                </a:solidFill>
                <a:latin typeface="+mn-ea"/>
                <a:cs typeface="+mj-lt"/>
              </a:rPr>
              <a:t> </a:t>
            </a:r>
            <a:r>
              <a:rPr lang="en-US" altLang="zh-CN" dirty="0" err="1">
                <a:solidFill>
                  <a:schemeClr val="bg1"/>
                </a:solidFill>
                <a:latin typeface="+mn-ea"/>
                <a:cs typeface="+mj-lt"/>
              </a:rPr>
              <a:t>yyscanner</a:t>
            </a:r>
            <a:r>
              <a:rPr lang="en-US" altLang="zh-CN" dirty="0">
                <a:solidFill>
                  <a:schemeClr val="bg1"/>
                </a:solidFill>
                <a:latin typeface="+mn-ea"/>
                <a:cs typeface="+mj-lt"/>
              </a:rPr>
              <a:t>}</a:t>
            </a:r>
            <a:r>
              <a:rPr lang="zh-CN" altLang="en-US" dirty="0">
                <a:solidFill>
                  <a:schemeClr val="bg1"/>
                </a:solidFill>
                <a:latin typeface="+mn-ea"/>
                <a:cs typeface="+mj-lt"/>
              </a:rPr>
              <a:t>配合使用，即为了调用纯词法分析器</a:t>
            </a:r>
            <a:r>
              <a:rPr lang="en-US" altLang="zh-CN" dirty="0">
                <a:solidFill>
                  <a:schemeClr val="bg1"/>
                </a:solidFill>
                <a:latin typeface="+mn-ea"/>
                <a:cs typeface="+mj-lt"/>
              </a:rPr>
              <a:t>flex,</a:t>
            </a:r>
            <a:r>
              <a:rPr lang="zh-CN" altLang="en-US" dirty="0">
                <a:solidFill>
                  <a:schemeClr val="bg1"/>
                </a:solidFill>
                <a:latin typeface="+mn-ea"/>
                <a:cs typeface="+mj-lt"/>
              </a:rPr>
              <a:t>需要</a:t>
            </a:r>
            <a:r>
              <a:rPr lang="en-US" altLang="zh-CN" dirty="0">
                <a:solidFill>
                  <a:schemeClr val="bg1"/>
                </a:solidFill>
                <a:latin typeface="+mn-ea"/>
                <a:cs typeface="+mj-lt"/>
              </a:rPr>
              <a:t>scanner</a:t>
            </a:r>
            <a:r>
              <a:rPr lang="zh-CN" altLang="en-US" dirty="0">
                <a:solidFill>
                  <a:schemeClr val="bg1"/>
                </a:solidFill>
                <a:latin typeface="+mn-ea"/>
                <a:cs typeface="+mj-lt"/>
              </a:rPr>
              <a:t>实例，即需要传入这个参数</a:t>
            </a:r>
            <a:r>
              <a:rPr lang="en-US" altLang="zh-CN" dirty="0">
                <a:solidFill>
                  <a:schemeClr val="bg1"/>
                </a:solidFill>
                <a:latin typeface="+mn-ea"/>
                <a:cs typeface="+mj-lt"/>
              </a:rPr>
              <a:t>.</a:t>
            </a:r>
            <a:r>
              <a:rPr lang="zh-CN" altLang="en-US" dirty="0">
                <a:solidFill>
                  <a:schemeClr val="bg1"/>
                </a:solidFill>
                <a:latin typeface="+mn-ea"/>
                <a:cs typeface="+mj-lt"/>
              </a:rPr>
              <a:t>通过定义</a:t>
            </a:r>
            <a:r>
              <a:rPr lang="en-US" altLang="zh-CN" dirty="0">
                <a:solidFill>
                  <a:schemeClr val="bg1"/>
                </a:solidFill>
                <a:latin typeface="+mn-ea"/>
                <a:cs typeface="+mj-lt"/>
              </a:rPr>
              <a:t>%parse-param </a:t>
            </a:r>
            <a:r>
              <a:rPr lang="zh-CN" altLang="en-US" dirty="0">
                <a:solidFill>
                  <a:schemeClr val="bg1"/>
                </a:solidFill>
                <a:latin typeface="+mn-ea"/>
                <a:cs typeface="+mj-lt"/>
              </a:rPr>
              <a:t>即可给</a:t>
            </a:r>
            <a:r>
              <a:rPr lang="en-US" altLang="zh-CN" dirty="0" err="1">
                <a:solidFill>
                  <a:schemeClr val="bg1"/>
                </a:solidFill>
                <a:latin typeface="+mn-ea"/>
                <a:cs typeface="+mj-lt"/>
              </a:rPr>
              <a:t>yyparse</a:t>
            </a:r>
            <a:r>
              <a:rPr lang="en-US" altLang="zh-CN" dirty="0">
                <a:solidFill>
                  <a:schemeClr val="bg1"/>
                </a:solidFill>
                <a:latin typeface="+mn-ea"/>
                <a:cs typeface="+mj-lt"/>
              </a:rPr>
              <a:t>()</a:t>
            </a:r>
            <a:r>
              <a:rPr lang="zh-CN" altLang="en-US" dirty="0">
                <a:solidFill>
                  <a:schemeClr val="bg1"/>
                </a:solidFill>
                <a:latin typeface="+mn-ea"/>
                <a:cs typeface="+mj-lt"/>
              </a:rPr>
              <a:t>函数传入参数。定义</a:t>
            </a:r>
            <a:r>
              <a:rPr lang="en-US" altLang="zh-CN" dirty="0">
                <a:solidFill>
                  <a:schemeClr val="bg1"/>
                </a:solidFill>
                <a:latin typeface="+mn-ea"/>
                <a:cs typeface="+mj-lt"/>
              </a:rPr>
              <a:t>%</a:t>
            </a:r>
            <a:r>
              <a:rPr lang="en-US" altLang="zh-CN" dirty="0" err="1">
                <a:solidFill>
                  <a:schemeClr val="bg1"/>
                </a:solidFill>
                <a:latin typeface="+mn-ea"/>
                <a:cs typeface="+mj-lt"/>
              </a:rPr>
              <a:t>lex</a:t>
            </a:r>
            <a:r>
              <a:rPr lang="en-US" altLang="zh-CN" dirty="0">
                <a:solidFill>
                  <a:schemeClr val="bg1"/>
                </a:solidFill>
                <a:latin typeface="+mn-ea"/>
                <a:cs typeface="+mj-lt"/>
              </a:rPr>
              <a:t>-param.</a:t>
            </a:r>
            <a:r>
              <a:rPr lang="zh-CN" altLang="en-US" dirty="0">
                <a:solidFill>
                  <a:schemeClr val="bg1"/>
                </a:solidFill>
                <a:latin typeface="+mn-ea"/>
                <a:cs typeface="+mj-lt"/>
              </a:rPr>
              <a:t>即可把</a:t>
            </a:r>
            <a:r>
              <a:rPr lang="en-US" altLang="zh-CN" dirty="0">
                <a:solidFill>
                  <a:schemeClr val="bg1"/>
                </a:solidFill>
                <a:latin typeface="+mn-ea"/>
                <a:cs typeface="+mj-lt"/>
              </a:rPr>
              <a:t>parse-param</a:t>
            </a:r>
            <a:r>
              <a:rPr lang="zh-CN" altLang="en-US" dirty="0">
                <a:solidFill>
                  <a:schemeClr val="bg1"/>
                </a:solidFill>
                <a:latin typeface="+mn-ea"/>
                <a:cs typeface="+mj-lt"/>
              </a:rPr>
              <a:t>中定义的参数传递给</a:t>
            </a:r>
            <a:r>
              <a:rPr lang="en-US" altLang="zh-CN" dirty="0" err="1">
                <a:solidFill>
                  <a:schemeClr val="bg1"/>
                </a:solidFill>
                <a:latin typeface="+mn-ea"/>
                <a:cs typeface="+mj-lt"/>
              </a:rPr>
              <a:t>yylex</a:t>
            </a:r>
            <a:r>
              <a:rPr lang="en-US" altLang="zh-CN" dirty="0">
                <a:solidFill>
                  <a:schemeClr val="bg1"/>
                </a:solidFill>
                <a:latin typeface="+mn-ea"/>
                <a:cs typeface="+mj-lt"/>
              </a:rPr>
              <a:t>.</a:t>
            </a:r>
            <a:r>
              <a:rPr lang="zh-CN" altLang="zh-CN" dirty="0">
                <a:solidFill>
                  <a:schemeClr val="bg1"/>
                </a:solidFill>
                <a:latin typeface="+mn-ea"/>
                <a:cs typeface="+mj-lt"/>
              </a:rPr>
              <a:t> </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3. %expect 0 ,</a:t>
            </a:r>
            <a:r>
              <a:rPr lang="zh-CN" altLang="en-US" dirty="0">
                <a:solidFill>
                  <a:schemeClr val="bg1"/>
                </a:solidFill>
                <a:latin typeface="+mn-ea"/>
                <a:cs typeface="+mj-lt"/>
              </a:rPr>
              <a:t>意思是期待</a:t>
            </a:r>
            <a:r>
              <a:rPr lang="en-US" altLang="zh-CN" dirty="0">
                <a:solidFill>
                  <a:schemeClr val="bg1"/>
                </a:solidFill>
                <a:latin typeface="+mn-ea"/>
                <a:cs typeface="+mj-lt"/>
              </a:rPr>
              <a:t>0</a:t>
            </a:r>
            <a:r>
              <a:rPr lang="zh-CN" altLang="en-US" dirty="0">
                <a:solidFill>
                  <a:schemeClr val="bg1"/>
                </a:solidFill>
                <a:latin typeface="+mn-ea"/>
                <a:cs typeface="+mj-lt"/>
              </a:rPr>
              <a:t>个冲突。即不希望有任何冲突出现。</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4.%name-prefix="</a:t>
            </a:r>
            <a:r>
              <a:rPr lang="en-US" altLang="zh-CN" dirty="0" err="1">
                <a:solidFill>
                  <a:schemeClr val="bg1"/>
                </a:solidFill>
                <a:latin typeface="+mn-ea"/>
                <a:cs typeface="+mj-lt"/>
              </a:rPr>
              <a:t>base_yy</a:t>
            </a:r>
            <a:r>
              <a:rPr lang="en-US" altLang="zh-CN" dirty="0">
                <a:solidFill>
                  <a:schemeClr val="bg1"/>
                </a:solidFill>
                <a:latin typeface="+mn-ea"/>
                <a:cs typeface="+mj-lt"/>
              </a:rPr>
              <a:t>" </a:t>
            </a:r>
            <a:r>
              <a:rPr lang="zh-CN" altLang="en-US" dirty="0">
                <a:solidFill>
                  <a:schemeClr val="bg1"/>
                </a:solidFill>
                <a:latin typeface="+mn-ea"/>
                <a:cs typeface="+mj-lt"/>
              </a:rPr>
              <a:t>代表生成的函数和变量名从</a:t>
            </a:r>
            <a:r>
              <a:rPr lang="en-US" altLang="zh-CN" dirty="0" err="1">
                <a:solidFill>
                  <a:schemeClr val="bg1"/>
                </a:solidFill>
                <a:latin typeface="+mn-ea"/>
                <a:cs typeface="+mj-lt"/>
              </a:rPr>
              <a:t>yy</a:t>
            </a:r>
            <a:r>
              <a:rPr lang="zh-CN" altLang="en-US" dirty="0">
                <a:solidFill>
                  <a:schemeClr val="bg1"/>
                </a:solidFill>
                <a:latin typeface="+mn-ea"/>
                <a:cs typeface="+mj-lt"/>
              </a:rPr>
              <a:t>改成</a:t>
            </a:r>
            <a:r>
              <a:rPr lang="en-US" altLang="zh-CN" dirty="0" err="1">
                <a:solidFill>
                  <a:schemeClr val="bg1"/>
                </a:solidFill>
                <a:latin typeface="+mn-ea"/>
                <a:cs typeface="+mj-lt"/>
              </a:rPr>
              <a:t>base_yy</a:t>
            </a:r>
            <a:r>
              <a:rPr lang="zh-CN" altLang="en-US" dirty="0">
                <a:solidFill>
                  <a:schemeClr val="bg1"/>
                </a:solidFill>
                <a:latin typeface="+mn-ea"/>
                <a:cs typeface="+mj-lt"/>
              </a:rPr>
              <a:t>，同</a:t>
            </a:r>
            <a:r>
              <a:rPr lang="en-US" altLang="zh-CN" dirty="0">
                <a:solidFill>
                  <a:schemeClr val="bg1"/>
                </a:solidFill>
                <a:latin typeface="+mn-ea"/>
                <a:cs typeface="+mj-lt"/>
              </a:rPr>
              <a:t>flex</a:t>
            </a:r>
            <a:r>
              <a:rPr lang="zh-CN" altLang="en-US" dirty="0">
                <a:solidFill>
                  <a:schemeClr val="bg1"/>
                </a:solidFill>
                <a:latin typeface="+mn-ea"/>
                <a:cs typeface="+mj-lt"/>
              </a:rPr>
              <a:t>，为了在一个产品里使用多个语法分析器，分析不同的数据类。</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a:t>
            </a:r>
            <a:endParaRPr lang="zh-CN" altLang="zh-CN" dirty="0">
              <a:solidFill>
                <a:schemeClr val="bg1"/>
              </a:solidFill>
              <a:latin typeface="+mn-ea"/>
              <a:cs typeface="+mj-lt"/>
            </a:endParaRPr>
          </a:p>
          <a:p>
            <a:endParaRPr lang="zh-CN" altLang="zh-CN" dirty="0">
              <a:solidFill>
                <a:schemeClr val="bg1"/>
              </a:solidFill>
              <a:latin typeface="+mn-ea"/>
              <a:cs typeface="+mj-lt"/>
            </a:endParaRPr>
          </a:p>
          <a:p>
            <a:r>
              <a:rPr lang="en-US" altLang="zh-CN" dirty="0">
                <a:solidFill>
                  <a:schemeClr val="bg1"/>
                </a:solidFill>
                <a:latin typeface="+mn-ea"/>
                <a:cs typeface="+mj-lt"/>
                <a:sym typeface="+mn-ea"/>
              </a:rPr>
              <a:t>  	</a:t>
            </a:r>
            <a:endParaRPr lang="en-US" altLang="zh-CN"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474034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3416320"/>
          </a:xfrm>
          <a:prstGeom prst="rect">
            <a:avLst/>
          </a:prstGeom>
          <a:noFill/>
        </p:spPr>
        <p:txBody>
          <a:bodyPr wrap="square" rtlCol="0">
            <a:spAutoFit/>
          </a:bodyPr>
          <a:lstStyle/>
          <a:p>
            <a:r>
              <a:rPr lang="en-US" altLang="zh-CN" dirty="0">
                <a:solidFill>
                  <a:schemeClr val="bg1"/>
                </a:solidFill>
                <a:latin typeface="+mn-ea"/>
                <a:cs typeface="+mj-lt"/>
              </a:rPr>
              <a:t>	5. %locations </a:t>
            </a:r>
            <a:r>
              <a:rPr lang="zh-CN" altLang="en-US" dirty="0">
                <a:solidFill>
                  <a:schemeClr val="bg1"/>
                </a:solidFill>
                <a:latin typeface="+mn-ea"/>
                <a:cs typeface="+mj-lt"/>
              </a:rPr>
              <a:t>声明使用位置信息。</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6. %union{} </a:t>
            </a:r>
            <a:r>
              <a:rPr lang="zh-CN" altLang="en-US" dirty="0">
                <a:solidFill>
                  <a:schemeClr val="bg1"/>
                </a:solidFill>
                <a:latin typeface="+mn-ea"/>
                <a:cs typeface="+mj-lt"/>
              </a:rPr>
              <a:t>默认所有的语义值都定义为</a:t>
            </a:r>
            <a:r>
              <a:rPr lang="en-US" altLang="zh-CN" dirty="0">
                <a:solidFill>
                  <a:schemeClr val="bg1"/>
                </a:solidFill>
                <a:latin typeface="+mn-ea"/>
                <a:cs typeface="+mj-lt"/>
              </a:rPr>
              <a:t>int</a:t>
            </a:r>
            <a:r>
              <a:rPr lang="zh-CN" altLang="en-US" dirty="0">
                <a:solidFill>
                  <a:schemeClr val="bg1"/>
                </a:solidFill>
                <a:latin typeface="+mn-ea"/>
                <a:cs typeface="+mj-lt"/>
              </a:rPr>
              <a:t>类型，可以通过定义</a:t>
            </a:r>
            <a:r>
              <a:rPr lang="en-US" altLang="zh-CN" dirty="0">
                <a:solidFill>
                  <a:schemeClr val="bg1"/>
                </a:solidFill>
                <a:latin typeface="+mn-ea"/>
                <a:cs typeface="+mj-lt"/>
              </a:rPr>
              <a:t>YYSTYPE</a:t>
            </a:r>
            <a:r>
              <a:rPr lang="zh-CN" altLang="en-US" dirty="0">
                <a:solidFill>
                  <a:schemeClr val="bg1"/>
                </a:solidFill>
                <a:latin typeface="+mn-ea"/>
                <a:cs typeface="+mj-lt"/>
              </a:rPr>
              <a:t>来改变值的类型，如果多个值，则使用</a:t>
            </a:r>
            <a:r>
              <a:rPr lang="en-US" altLang="zh-CN" dirty="0">
                <a:solidFill>
                  <a:schemeClr val="bg1"/>
                </a:solidFill>
                <a:latin typeface="+mn-ea"/>
                <a:cs typeface="+mj-lt"/>
              </a:rPr>
              <a:t>%union</a:t>
            </a:r>
            <a:r>
              <a:rPr lang="zh-CN" altLang="en-US" dirty="0">
                <a:solidFill>
                  <a:schemeClr val="bg1"/>
                </a:solidFill>
                <a:latin typeface="+mn-ea"/>
                <a:cs typeface="+mj-lt"/>
              </a:rPr>
              <a:t>列举出所有的类型。</a:t>
            </a:r>
            <a:endParaRPr lang="zh-CN"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7</a:t>
            </a:r>
            <a:r>
              <a:rPr lang="zh-CN" altLang="zh-CN" dirty="0">
                <a:solidFill>
                  <a:schemeClr val="bg1"/>
                </a:solidFill>
                <a:latin typeface="+mn-ea"/>
                <a:cs typeface="+mj-lt"/>
              </a:rPr>
              <a:t>. </a:t>
            </a:r>
            <a:r>
              <a:rPr lang="zh-CN" altLang="en-US" dirty="0">
                <a:solidFill>
                  <a:schemeClr val="bg1"/>
                </a:solidFill>
                <a:latin typeface="+mn-ea"/>
                <a:cs typeface="+mj-lt"/>
              </a:rPr>
              <a:t> </a:t>
            </a:r>
            <a:r>
              <a:rPr lang="en-US" altLang="zh-CN" dirty="0">
                <a:solidFill>
                  <a:schemeClr val="bg1"/>
                </a:solidFill>
                <a:latin typeface="+mn-ea"/>
                <a:cs typeface="+mj-lt"/>
              </a:rPr>
              <a:t>%type&lt; union</a:t>
            </a:r>
            <a:r>
              <a:rPr lang="zh-CN" altLang="en-US" dirty="0">
                <a:solidFill>
                  <a:schemeClr val="bg1"/>
                </a:solidFill>
                <a:latin typeface="+mn-ea"/>
                <a:cs typeface="+mj-lt"/>
              </a:rPr>
              <a:t>中的变量名 </a:t>
            </a:r>
            <a:r>
              <a:rPr lang="en-US" altLang="zh-CN" dirty="0">
                <a:solidFill>
                  <a:schemeClr val="bg1"/>
                </a:solidFill>
                <a:latin typeface="+mn-ea"/>
                <a:cs typeface="+mj-lt"/>
              </a:rPr>
              <a:t>&gt; </a:t>
            </a:r>
            <a:r>
              <a:rPr lang="zh-CN" altLang="en-US" dirty="0">
                <a:solidFill>
                  <a:schemeClr val="bg1"/>
                </a:solidFill>
                <a:latin typeface="+mn-ea"/>
                <a:cs typeface="+mj-lt"/>
              </a:rPr>
              <a:t>非终结符  ，此语法是定义非终结符</a:t>
            </a:r>
            <a:r>
              <a:rPr lang="en-US" altLang="zh-CN" dirty="0">
                <a:solidFill>
                  <a:schemeClr val="bg1"/>
                </a:solidFill>
                <a:latin typeface="+mn-ea"/>
                <a:cs typeface="+mj-lt"/>
              </a:rPr>
              <a:t>(</a:t>
            </a:r>
            <a:r>
              <a:rPr lang="zh-CN" altLang="en-US" dirty="0">
                <a:solidFill>
                  <a:schemeClr val="bg1"/>
                </a:solidFill>
                <a:latin typeface="+mn-ea"/>
                <a:cs typeface="+mj-lt"/>
              </a:rPr>
              <a:t>在规则段，</a:t>
            </a:r>
            <a:r>
              <a:rPr lang="en-US" altLang="zh-CN" dirty="0">
                <a:solidFill>
                  <a:schemeClr val="bg1"/>
                </a:solidFill>
                <a:latin typeface="+mn-ea"/>
                <a:cs typeface="+mj-lt"/>
              </a:rPr>
              <a:t>: </a:t>
            </a:r>
            <a:r>
              <a:rPr lang="zh-CN" altLang="en-US" dirty="0">
                <a:solidFill>
                  <a:schemeClr val="bg1"/>
                </a:solidFill>
                <a:latin typeface="+mn-ea"/>
                <a:cs typeface="+mj-lt"/>
              </a:rPr>
              <a:t>左边是非终结符，右边是终结符，终结符</a:t>
            </a:r>
            <a:r>
              <a:rPr lang="en-US" altLang="zh-CN" dirty="0">
                <a:solidFill>
                  <a:schemeClr val="bg1"/>
                </a:solidFill>
                <a:latin typeface="+mn-ea"/>
                <a:cs typeface="+mj-lt"/>
              </a:rPr>
              <a:t>)</a:t>
            </a:r>
            <a:r>
              <a:rPr lang="zh-CN" altLang="en-US" dirty="0">
                <a:solidFill>
                  <a:schemeClr val="bg1"/>
                </a:solidFill>
                <a:latin typeface="+mn-ea"/>
                <a:cs typeface="+mj-lt"/>
              </a:rPr>
              <a:t>和</a:t>
            </a:r>
            <a:r>
              <a:rPr lang="en-US" altLang="zh-CN" dirty="0">
                <a:solidFill>
                  <a:schemeClr val="bg1"/>
                </a:solidFill>
                <a:latin typeface="+mn-ea"/>
                <a:cs typeface="+mj-lt"/>
              </a:rPr>
              <a:t>union</a:t>
            </a:r>
            <a:r>
              <a:rPr lang="zh-CN" altLang="en-US" dirty="0">
                <a:solidFill>
                  <a:schemeClr val="bg1"/>
                </a:solidFill>
                <a:latin typeface="+mn-ea"/>
                <a:cs typeface="+mj-lt"/>
              </a:rPr>
              <a:t>中变量的绑定。</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8. %token&lt; union </a:t>
            </a:r>
            <a:r>
              <a:rPr lang="zh-CN" altLang="en-US" dirty="0">
                <a:solidFill>
                  <a:schemeClr val="bg1"/>
                </a:solidFill>
                <a:latin typeface="+mn-ea"/>
                <a:cs typeface="+mj-lt"/>
              </a:rPr>
              <a:t>中的变量名 </a:t>
            </a:r>
            <a:r>
              <a:rPr lang="en-US" altLang="zh-CN" dirty="0">
                <a:solidFill>
                  <a:schemeClr val="bg1"/>
                </a:solidFill>
                <a:latin typeface="+mn-ea"/>
                <a:cs typeface="+mj-lt"/>
              </a:rPr>
              <a:t>&gt; </a:t>
            </a:r>
            <a:r>
              <a:rPr lang="zh-CN" altLang="en-US" dirty="0">
                <a:solidFill>
                  <a:schemeClr val="bg1"/>
                </a:solidFill>
                <a:latin typeface="+mn-ea"/>
                <a:cs typeface="+mj-lt"/>
              </a:rPr>
              <a:t>终结符， 此语法是定义终结符和</a:t>
            </a:r>
            <a:r>
              <a:rPr lang="en-US" altLang="zh-CN" dirty="0">
                <a:solidFill>
                  <a:schemeClr val="bg1"/>
                </a:solidFill>
                <a:latin typeface="+mn-ea"/>
                <a:cs typeface="+mj-lt"/>
              </a:rPr>
              <a:t>union</a:t>
            </a:r>
            <a:r>
              <a:rPr lang="zh-CN" altLang="en-US" dirty="0">
                <a:solidFill>
                  <a:schemeClr val="bg1"/>
                </a:solidFill>
                <a:latin typeface="+mn-ea"/>
                <a:cs typeface="+mj-lt"/>
              </a:rPr>
              <a:t>中变量的绑定</a:t>
            </a:r>
            <a:r>
              <a:rPr lang="zh-CN" altLang="zh-CN" dirty="0">
                <a:solidFill>
                  <a:schemeClr val="bg1"/>
                </a:solidFill>
                <a:latin typeface="+mn-ea"/>
                <a:cs typeface="+mj-lt"/>
              </a:rPr>
              <a:t>。 </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36841570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2862322"/>
          </a:xfrm>
          <a:prstGeom prst="rect">
            <a:avLst/>
          </a:prstGeom>
          <a:noFill/>
        </p:spPr>
        <p:txBody>
          <a:bodyPr wrap="square" rtlCol="0">
            <a:spAutoFit/>
          </a:bodyPr>
          <a:lstStyle/>
          <a:p>
            <a:r>
              <a:rPr lang="en-US" altLang="zh-CN" dirty="0">
                <a:solidFill>
                  <a:schemeClr val="bg1"/>
                </a:solidFill>
                <a:latin typeface="+mn-ea"/>
                <a:cs typeface="+mj-lt"/>
              </a:rPr>
              <a:t>	9. %</a:t>
            </a:r>
            <a:r>
              <a:rPr lang="en-US" altLang="zh-CN" dirty="0" err="1">
                <a:solidFill>
                  <a:schemeClr val="bg1"/>
                </a:solidFill>
                <a:latin typeface="+mn-ea"/>
                <a:cs typeface="+mj-lt"/>
              </a:rPr>
              <a:t>nonassoc</a:t>
            </a:r>
            <a:r>
              <a:rPr lang="en-US" altLang="zh-CN" dirty="0">
                <a:solidFill>
                  <a:schemeClr val="bg1"/>
                </a:solidFill>
                <a:latin typeface="+mn-ea"/>
                <a:cs typeface="+mj-lt"/>
              </a:rPr>
              <a:t> symbol</a:t>
            </a:r>
            <a:r>
              <a:rPr lang="zh-CN" altLang="en-US" dirty="0">
                <a:solidFill>
                  <a:schemeClr val="bg1"/>
                </a:solidFill>
                <a:latin typeface="+mn-ea"/>
                <a:cs typeface="+mj-lt"/>
              </a:rPr>
              <a:t>， 用来定义有限集的。同</a:t>
            </a:r>
            <a:r>
              <a:rPr lang="en-US" altLang="zh-CN" dirty="0">
                <a:solidFill>
                  <a:schemeClr val="bg1"/>
                </a:solidFill>
                <a:latin typeface="+mn-ea"/>
                <a:cs typeface="+mj-lt"/>
              </a:rPr>
              <a:t>%</a:t>
            </a:r>
            <a:r>
              <a:rPr lang="en-US" altLang="zh-CN" dirty="0" err="1">
                <a:solidFill>
                  <a:schemeClr val="bg1"/>
                </a:solidFill>
                <a:latin typeface="+mn-ea"/>
                <a:cs typeface="+mj-lt"/>
              </a:rPr>
              <a:t>prec</a:t>
            </a:r>
            <a:r>
              <a:rPr lang="en-US" altLang="zh-CN" dirty="0">
                <a:solidFill>
                  <a:schemeClr val="bg1"/>
                </a:solidFill>
                <a:latin typeface="+mn-ea"/>
                <a:cs typeface="+mj-lt"/>
              </a:rPr>
              <a:t> </a:t>
            </a:r>
            <a:r>
              <a:rPr lang="zh-CN" altLang="en-US" dirty="0">
                <a:solidFill>
                  <a:schemeClr val="bg1"/>
                </a:solidFill>
                <a:latin typeface="+mn-ea"/>
                <a:cs typeface="+mj-lt"/>
              </a:rPr>
              <a:t>联合使用可以定义某个表达式的优先级。</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nonassoc</a:t>
            </a:r>
            <a:r>
              <a:rPr lang="en-US" altLang="zh-CN" dirty="0">
                <a:solidFill>
                  <a:schemeClr val="bg1"/>
                </a:solidFill>
                <a:latin typeface="+mn-ea"/>
                <a:cs typeface="+mj-lt"/>
              </a:rPr>
              <a:t>  UMINUS </a:t>
            </a:r>
            <a:r>
              <a:rPr lang="zh-CN" altLang="en-US" dirty="0">
                <a:solidFill>
                  <a:schemeClr val="bg1"/>
                </a:solidFill>
                <a:latin typeface="+mn-ea"/>
                <a:cs typeface="+mj-lt"/>
              </a:rPr>
              <a:t>定义了个</a:t>
            </a:r>
            <a:r>
              <a:rPr lang="en-US" altLang="zh-CN" dirty="0">
                <a:solidFill>
                  <a:schemeClr val="bg1"/>
                </a:solidFill>
                <a:latin typeface="+mn-ea"/>
                <a:cs typeface="+mj-lt"/>
              </a:rPr>
              <a:t>UMINUS.</a:t>
            </a:r>
          </a:p>
          <a:p>
            <a:r>
              <a:rPr lang="en-US" altLang="zh-CN" dirty="0">
                <a:solidFill>
                  <a:schemeClr val="bg1"/>
                </a:solidFill>
                <a:latin typeface="+mn-ea"/>
                <a:cs typeface="+mj-lt"/>
              </a:rPr>
              <a:t>           		 %%</a:t>
            </a:r>
          </a:p>
          <a:p>
            <a:r>
              <a:rPr lang="en-US" altLang="zh-CN" dirty="0">
                <a:solidFill>
                  <a:schemeClr val="bg1"/>
                </a:solidFill>
                <a:latin typeface="+mn-ea"/>
                <a:cs typeface="+mj-lt"/>
              </a:rPr>
              <a:t>           		 exp: '-' exp %</a:t>
            </a:r>
            <a:r>
              <a:rPr lang="en-US" altLang="zh-CN" dirty="0" err="1">
                <a:solidFill>
                  <a:schemeClr val="bg1"/>
                </a:solidFill>
                <a:latin typeface="+mn-ea"/>
                <a:cs typeface="+mj-lt"/>
              </a:rPr>
              <a:t>prec</a:t>
            </a:r>
            <a:r>
              <a:rPr lang="en-US" altLang="zh-CN" dirty="0">
                <a:solidFill>
                  <a:schemeClr val="bg1"/>
                </a:solidFill>
                <a:latin typeface="+mn-ea"/>
                <a:cs typeface="+mj-lt"/>
              </a:rPr>
              <a:t> UMINUS{ ... }</a:t>
            </a:r>
            <a:r>
              <a:rPr lang="zh-CN" altLang="en-US" dirty="0">
                <a:solidFill>
                  <a:schemeClr val="bg1"/>
                </a:solidFill>
                <a:latin typeface="+mn-ea"/>
                <a:cs typeface="+mj-lt"/>
              </a:rPr>
              <a:t>这里的意思就是的（</a:t>
            </a:r>
            <a:r>
              <a:rPr lang="en-US" altLang="zh-CN" dirty="0">
                <a:solidFill>
                  <a:schemeClr val="bg1"/>
                </a:solidFill>
                <a:latin typeface="+mn-ea"/>
                <a:cs typeface="+mj-lt"/>
              </a:rPr>
              <a:t>'-' exp</a:t>
            </a:r>
            <a:r>
              <a:rPr lang="zh-CN" altLang="en-US" dirty="0">
                <a:solidFill>
                  <a:schemeClr val="bg1"/>
                </a:solidFill>
                <a:latin typeface="+mn-ea"/>
                <a:cs typeface="+mj-lt"/>
              </a:rPr>
              <a:t>）运算优先</a:t>
            </a:r>
            <a:r>
              <a:rPr lang="en-US" altLang="zh-CN" dirty="0">
                <a:solidFill>
                  <a:schemeClr val="bg1"/>
                </a:solidFill>
                <a:latin typeface="+mn-ea"/>
                <a:cs typeface="+mj-lt"/>
              </a:rPr>
              <a:t>		</a:t>
            </a:r>
            <a:r>
              <a:rPr lang="zh-CN" altLang="en-US" dirty="0">
                <a:solidFill>
                  <a:schemeClr val="bg1"/>
                </a:solidFill>
                <a:latin typeface="+mn-ea"/>
                <a:cs typeface="+mj-lt"/>
              </a:rPr>
              <a:t>级同</a:t>
            </a:r>
            <a:r>
              <a:rPr lang="en-US" altLang="zh-CN" dirty="0">
                <a:solidFill>
                  <a:schemeClr val="bg1"/>
                </a:solidFill>
                <a:latin typeface="+mn-ea"/>
                <a:cs typeface="+mj-lt"/>
              </a:rPr>
              <a:t>UMINUS</a:t>
            </a:r>
            <a:r>
              <a:rPr lang="zh-CN" altLang="en-US" dirty="0">
                <a:solidFill>
                  <a:schemeClr val="bg1"/>
                </a:solidFill>
                <a:latin typeface="+mn-ea"/>
                <a:cs typeface="+mj-lt"/>
              </a:rPr>
              <a:t>的优先级。</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10</a:t>
            </a:r>
            <a:r>
              <a:rPr lang="zh-CN" altLang="zh-CN" dirty="0">
                <a:solidFill>
                  <a:schemeClr val="bg1"/>
                </a:solidFill>
                <a:latin typeface="+mn-ea"/>
                <a:cs typeface="+mj-lt"/>
              </a:rPr>
              <a:t>. </a:t>
            </a:r>
            <a:r>
              <a:rPr lang="zh-CN" altLang="en-US" dirty="0">
                <a:solidFill>
                  <a:schemeClr val="bg1"/>
                </a:solidFill>
                <a:latin typeface="+mn-ea"/>
                <a:cs typeface="+mj-lt"/>
              </a:rPr>
              <a:t> </a:t>
            </a:r>
            <a:r>
              <a:rPr lang="en-US" altLang="zh-CN" dirty="0">
                <a:solidFill>
                  <a:schemeClr val="bg1"/>
                </a:solidFill>
                <a:latin typeface="+mn-ea"/>
                <a:cs typeface="+mj-lt"/>
              </a:rPr>
              <a:t>%left </a:t>
            </a:r>
            <a:r>
              <a:rPr lang="zh-CN" altLang="en-US" dirty="0">
                <a:solidFill>
                  <a:schemeClr val="bg1"/>
                </a:solidFill>
                <a:latin typeface="+mn-ea"/>
                <a:cs typeface="+mj-lt"/>
              </a:rPr>
              <a:t>代表操作符为左匹配 例如：</a:t>
            </a:r>
            <a:r>
              <a:rPr lang="en-US" altLang="zh-CN" dirty="0">
                <a:solidFill>
                  <a:schemeClr val="bg1"/>
                </a:solidFill>
                <a:latin typeface="+mn-ea"/>
                <a:cs typeface="+mj-lt"/>
              </a:rPr>
              <a:t>%left AND</a:t>
            </a:r>
            <a:r>
              <a:rPr lang="zh-CN" altLang="en-US" dirty="0">
                <a:solidFill>
                  <a:schemeClr val="bg1"/>
                </a:solidFill>
                <a:latin typeface="+mn-ea"/>
                <a:cs typeface="+mj-lt"/>
              </a:rPr>
              <a:t>。</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29928612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2585323"/>
          </a:xfrm>
          <a:prstGeom prst="rect">
            <a:avLst/>
          </a:prstGeom>
          <a:noFill/>
        </p:spPr>
        <p:txBody>
          <a:bodyPr wrap="square" rtlCol="0">
            <a:spAutoFit/>
          </a:bodyPr>
          <a:lstStyle/>
          <a:p>
            <a:r>
              <a:rPr lang="en-US" altLang="zh-CN" dirty="0">
                <a:solidFill>
                  <a:schemeClr val="bg1"/>
                </a:solidFill>
                <a:latin typeface="+mn-ea"/>
                <a:cs typeface="+mj-lt"/>
              </a:rPr>
              <a:t>	11. %right </a:t>
            </a:r>
            <a:r>
              <a:rPr lang="zh-CN" altLang="en-US" dirty="0">
                <a:solidFill>
                  <a:schemeClr val="bg1"/>
                </a:solidFill>
                <a:latin typeface="+mn-ea"/>
                <a:cs typeface="+mj-lt"/>
              </a:rPr>
              <a:t>代表操作符为右匹配 例如：</a:t>
            </a:r>
            <a:r>
              <a:rPr lang="en-US" altLang="zh-CN" dirty="0">
                <a:solidFill>
                  <a:schemeClr val="bg1"/>
                </a:solidFill>
                <a:latin typeface="+mn-ea"/>
                <a:cs typeface="+mj-lt"/>
              </a:rPr>
              <a:t>%right NOT</a:t>
            </a:r>
            <a:r>
              <a:rPr lang="zh-CN" altLang="zh-CN" dirty="0">
                <a:solidFill>
                  <a:schemeClr val="bg1"/>
                </a:solidFill>
                <a:latin typeface="+mn-ea"/>
                <a:cs typeface="+mj-lt"/>
              </a:rPr>
              <a:t>。 </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12. </a:t>
            </a:r>
            <a:r>
              <a:rPr lang="zh-CN" altLang="en-US" dirty="0">
                <a:solidFill>
                  <a:schemeClr val="bg1"/>
                </a:solidFill>
                <a:latin typeface="+mn-ea"/>
                <a:cs typeface="+mj-lt"/>
              </a:rPr>
              <a:t>优先级是通过由低到高，例如：。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nonassoc</a:t>
            </a:r>
            <a:r>
              <a:rPr lang="en-US" altLang="zh-CN" dirty="0">
                <a:solidFill>
                  <a:schemeClr val="bg1"/>
                </a:solidFill>
                <a:latin typeface="+mn-ea"/>
                <a:cs typeface="+mj-lt"/>
              </a:rPr>
              <a:t>       SET</a:t>
            </a:r>
          </a:p>
          <a:p>
            <a:r>
              <a:rPr lang="en-US" altLang="zh-CN" dirty="0">
                <a:solidFill>
                  <a:schemeClr val="bg1"/>
                </a:solidFill>
                <a:latin typeface="+mn-ea"/>
                <a:cs typeface="+mj-lt"/>
              </a:rPr>
              <a:t>          		%left           UNION EXCEPT//</a:t>
            </a:r>
            <a:r>
              <a:rPr lang="zh-CN" altLang="en-US" dirty="0">
                <a:solidFill>
                  <a:schemeClr val="bg1"/>
                </a:solidFill>
                <a:latin typeface="+mn-ea"/>
                <a:cs typeface="+mj-lt"/>
              </a:rPr>
              <a:t>在同一行代表优先级相同。</a:t>
            </a:r>
          </a:p>
          <a:p>
            <a:r>
              <a:rPr lang="en-US" altLang="zh-CN" dirty="0">
                <a:solidFill>
                  <a:schemeClr val="bg1"/>
                </a:solidFill>
                <a:latin typeface="+mn-ea"/>
                <a:cs typeface="+mj-lt"/>
              </a:rPr>
              <a:t>		%left           INTERSECT</a:t>
            </a:r>
          </a:p>
          <a:p>
            <a:r>
              <a:rPr lang="en-US" altLang="zh-CN" dirty="0">
                <a:solidFill>
                  <a:schemeClr val="bg1"/>
                </a:solidFill>
                <a:latin typeface="+mn-ea"/>
                <a:cs typeface="+mj-lt"/>
              </a:rPr>
              <a:t>		%left           OR</a:t>
            </a:r>
          </a:p>
          <a:p>
            <a:r>
              <a:rPr lang="en-US" altLang="zh-CN" dirty="0">
                <a:solidFill>
                  <a:schemeClr val="bg1"/>
                </a:solidFill>
                <a:latin typeface="+mn-ea"/>
                <a:cs typeface="+mj-lt"/>
              </a:rPr>
              <a:t>		%left           AND//</a:t>
            </a:r>
            <a:r>
              <a:rPr lang="zh-CN" altLang="en-US" dirty="0">
                <a:solidFill>
                  <a:schemeClr val="bg1"/>
                </a:solidFill>
                <a:latin typeface="+mn-ea"/>
                <a:cs typeface="+mj-lt"/>
              </a:rPr>
              <a:t>这里优先级最高 依次大于上面的</a:t>
            </a:r>
            <a:r>
              <a:rPr lang="en-US" altLang="zh-CN" dirty="0">
                <a:solidFill>
                  <a:schemeClr val="bg1"/>
                </a:solidFill>
                <a:latin typeface="+mn-ea"/>
                <a:cs typeface="+mj-lt"/>
              </a:rPr>
              <a:t>OR INTERSECT... 					SET </a:t>
            </a:r>
            <a:r>
              <a:rPr lang="zh-CN" altLang="en-US" dirty="0">
                <a:solidFill>
                  <a:schemeClr val="bg1"/>
                </a:solidFill>
                <a:latin typeface="+mn-ea"/>
                <a:cs typeface="+mj-lt"/>
              </a:rPr>
              <a:t>优先级最低。</a:t>
            </a:r>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9720011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3877985"/>
          </a:xfrm>
          <a:prstGeom prst="rect">
            <a:avLst/>
          </a:prstGeom>
          <a:noFill/>
        </p:spPr>
        <p:txBody>
          <a:bodyPr wrap="square" rtlCol="0">
            <a:spAutoFit/>
          </a:bodyPr>
          <a:lstStyle/>
          <a:p>
            <a:r>
              <a:rPr lang="en-US" altLang="zh-CN" sz="2400" dirty="0">
                <a:solidFill>
                  <a:schemeClr val="bg1"/>
                </a:solidFill>
                <a:latin typeface="+mn-ea"/>
                <a:cs typeface="+mj-lt"/>
              </a:rPr>
              <a:t>2. </a:t>
            </a:r>
            <a:r>
              <a:rPr lang="zh-CN" altLang="en-US" sz="2400" dirty="0">
                <a:solidFill>
                  <a:schemeClr val="bg1"/>
                </a:solidFill>
                <a:latin typeface="+mn-ea"/>
                <a:cs typeface="+mj-lt"/>
              </a:rPr>
              <a:t>规则段</a:t>
            </a:r>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zh-CN" dirty="0">
                <a:solidFill>
                  <a:schemeClr val="bg1"/>
                </a:solidFill>
                <a:latin typeface="+mn-ea"/>
                <a:cs typeface="+mj-lt"/>
              </a:rPr>
              <a:t>1. </a:t>
            </a:r>
            <a:r>
              <a:rPr lang="en-US" altLang="zh-CN" dirty="0" err="1">
                <a:solidFill>
                  <a:schemeClr val="bg1"/>
                </a:solidFill>
                <a:latin typeface="+mn-ea"/>
                <a:cs typeface="+mj-lt"/>
              </a:rPr>
              <a:t>stmtblock</a:t>
            </a:r>
            <a:r>
              <a:rPr lang="en-US" altLang="zh-CN" dirty="0">
                <a:solidFill>
                  <a:schemeClr val="bg1"/>
                </a:solidFill>
                <a:latin typeface="+mn-ea"/>
                <a:cs typeface="+mj-lt"/>
              </a:rPr>
              <a:t>:  </a:t>
            </a:r>
            <a:r>
              <a:rPr lang="en-US" altLang="zh-CN" dirty="0" err="1">
                <a:solidFill>
                  <a:schemeClr val="bg1"/>
                </a:solidFill>
                <a:latin typeface="+mn-ea"/>
                <a:cs typeface="+mj-lt"/>
              </a:rPr>
              <a:t>stmtmulti</a:t>
            </a:r>
            <a:r>
              <a:rPr lang="en-US" altLang="zh-CN" dirty="0">
                <a:solidFill>
                  <a:schemeClr val="bg1"/>
                </a:solidFill>
                <a:latin typeface="+mn-ea"/>
                <a:cs typeface="+mj-lt"/>
              </a:rPr>
              <a:t>  </a:t>
            </a:r>
          </a:p>
          <a:p>
            <a:r>
              <a:rPr lang="en-US" altLang="zh-CN" dirty="0">
                <a:solidFill>
                  <a:schemeClr val="bg1"/>
                </a:solidFill>
                <a:latin typeface="+mn-ea"/>
                <a:cs typeface="+mj-lt"/>
              </a:rPr>
              <a:t>	   </a:t>
            </a:r>
            <a:r>
              <a:rPr lang="en-US" altLang="zh-CN" dirty="0" err="1">
                <a:solidFill>
                  <a:schemeClr val="bg1"/>
                </a:solidFill>
                <a:latin typeface="+mn-ea"/>
                <a:cs typeface="+mj-lt"/>
              </a:rPr>
              <a:t>stmtblock</a:t>
            </a:r>
            <a:r>
              <a:rPr lang="zh-CN" altLang="en-US" dirty="0">
                <a:solidFill>
                  <a:schemeClr val="bg1"/>
                </a:solidFill>
                <a:latin typeface="+mn-ea"/>
                <a:cs typeface="+mj-lt"/>
              </a:rPr>
              <a:t>是非终结符号，冒号语法分隔符， </a:t>
            </a:r>
            <a:r>
              <a:rPr lang="en-US" altLang="zh-CN" dirty="0" err="1">
                <a:solidFill>
                  <a:schemeClr val="bg1"/>
                </a:solidFill>
                <a:latin typeface="+mn-ea"/>
                <a:cs typeface="+mj-lt"/>
              </a:rPr>
              <a:t>stmtmulti</a:t>
            </a:r>
            <a:r>
              <a:rPr lang="zh-CN" altLang="en-US" dirty="0">
                <a:solidFill>
                  <a:schemeClr val="bg1"/>
                </a:solidFill>
                <a:latin typeface="+mn-ea"/>
                <a:cs typeface="+mj-lt"/>
              </a:rPr>
              <a:t>代表终结符号，其值通过位置获取</a:t>
            </a:r>
            <a:r>
              <a:rPr lang="en-US" altLang="zh-CN" dirty="0">
                <a:solidFill>
                  <a:schemeClr val="bg1"/>
                </a:solidFill>
                <a:latin typeface="+mn-ea"/>
                <a:cs typeface="+mj-lt"/>
              </a:rPr>
              <a:t>,</a:t>
            </a:r>
            <a:r>
              <a:rPr lang="zh-CN" altLang="en-US" dirty="0">
                <a:solidFill>
                  <a:schemeClr val="bg1"/>
                </a:solidFill>
                <a:latin typeface="+mn-ea"/>
                <a:cs typeface="+mj-lt"/>
              </a:rPr>
              <a:t>因只有一个终结符，所以其值为</a:t>
            </a:r>
            <a:r>
              <a:rPr lang="en-US" altLang="zh-CN" dirty="0">
                <a:solidFill>
                  <a:schemeClr val="bg1"/>
                </a:solidFill>
                <a:latin typeface="+mn-ea"/>
                <a:cs typeface="+mj-lt"/>
              </a:rPr>
              <a:t>$1. </a:t>
            </a:r>
            <a:r>
              <a:rPr lang="en-US" altLang="zh-CN" dirty="0" err="1">
                <a:solidFill>
                  <a:schemeClr val="bg1"/>
                </a:solidFill>
                <a:latin typeface="+mn-ea"/>
                <a:cs typeface="+mj-lt"/>
              </a:rPr>
              <a:t>stmtblock</a:t>
            </a:r>
            <a:r>
              <a:rPr lang="zh-CN" altLang="en-US" dirty="0">
                <a:solidFill>
                  <a:schemeClr val="bg1"/>
                </a:solidFill>
                <a:latin typeface="+mn-ea"/>
                <a:cs typeface="+mj-lt"/>
              </a:rPr>
              <a:t>的值，用</a:t>
            </a:r>
            <a:r>
              <a:rPr lang="en-US" altLang="zh-CN" dirty="0">
                <a:solidFill>
                  <a:schemeClr val="bg1"/>
                </a:solidFill>
                <a:latin typeface="+mn-ea"/>
                <a:cs typeface="+mj-lt"/>
              </a:rPr>
              <a:t>$$</a:t>
            </a:r>
            <a:r>
              <a:rPr lang="zh-CN" altLang="en-US" dirty="0">
                <a:solidFill>
                  <a:schemeClr val="bg1"/>
                </a:solidFill>
                <a:latin typeface="+mn-ea"/>
                <a:cs typeface="+mj-lt"/>
              </a:rPr>
              <a:t>表示</a:t>
            </a:r>
          </a:p>
          <a:p>
            <a:r>
              <a:rPr lang="zh-CN" altLang="en-US" dirty="0">
                <a:solidFill>
                  <a:schemeClr val="bg1"/>
                </a:solidFill>
                <a:latin typeface="+mn-ea"/>
                <a:cs typeface="+mj-lt"/>
              </a:rPr>
              <a:t>            </a:t>
            </a:r>
            <a:r>
              <a:rPr lang="en-US" altLang="zh-CN" dirty="0">
                <a:solidFill>
                  <a:schemeClr val="bg1"/>
                </a:solidFill>
                <a:latin typeface="+mn-ea"/>
                <a:cs typeface="+mj-lt"/>
              </a:rPr>
              <a:t>	   {</a:t>
            </a:r>
          </a:p>
          <a:p>
            <a:r>
              <a:rPr lang="en-US" altLang="zh-CN" dirty="0">
                <a:solidFill>
                  <a:schemeClr val="bg1"/>
                </a:solidFill>
                <a:latin typeface="+mn-ea"/>
                <a:cs typeface="+mj-lt"/>
              </a:rPr>
              <a:t>                 </a:t>
            </a:r>
            <a:r>
              <a:rPr lang="en-US" altLang="zh-CN" dirty="0" err="1">
                <a:solidFill>
                  <a:schemeClr val="bg1"/>
                </a:solidFill>
                <a:latin typeface="+mn-ea"/>
                <a:cs typeface="+mj-lt"/>
              </a:rPr>
              <a:t>pg_yyget_extra</a:t>
            </a:r>
            <a:r>
              <a:rPr lang="en-US" altLang="zh-CN" dirty="0">
                <a:solidFill>
                  <a:schemeClr val="bg1"/>
                </a:solidFill>
                <a:latin typeface="+mn-ea"/>
                <a:cs typeface="+mj-lt"/>
              </a:rPr>
              <a:t>(</a:t>
            </a:r>
            <a:r>
              <a:rPr lang="en-US" altLang="zh-CN" dirty="0" err="1">
                <a:solidFill>
                  <a:schemeClr val="bg1"/>
                </a:solidFill>
                <a:latin typeface="+mn-ea"/>
                <a:cs typeface="+mj-lt"/>
              </a:rPr>
              <a:t>yyscanner</a:t>
            </a:r>
            <a:r>
              <a:rPr lang="en-US" altLang="zh-CN" dirty="0">
                <a:solidFill>
                  <a:schemeClr val="bg1"/>
                </a:solidFill>
                <a:latin typeface="+mn-ea"/>
                <a:cs typeface="+mj-lt"/>
              </a:rPr>
              <a:t>)-&gt;</a:t>
            </a:r>
            <a:r>
              <a:rPr lang="en-US" altLang="zh-CN" dirty="0" err="1">
                <a:solidFill>
                  <a:schemeClr val="bg1"/>
                </a:solidFill>
                <a:latin typeface="+mn-ea"/>
                <a:cs typeface="+mj-lt"/>
              </a:rPr>
              <a:t>parsetree</a:t>
            </a:r>
            <a:r>
              <a:rPr lang="en-US" altLang="zh-CN" dirty="0">
                <a:solidFill>
                  <a:schemeClr val="bg1"/>
                </a:solidFill>
                <a:latin typeface="+mn-ea"/>
                <a:cs typeface="+mj-lt"/>
              </a:rPr>
              <a:t> = $1; //</a:t>
            </a:r>
            <a:r>
              <a:rPr lang="zh-CN" altLang="en-US" dirty="0">
                <a:solidFill>
                  <a:schemeClr val="bg1"/>
                </a:solidFill>
                <a:latin typeface="+mn-ea"/>
                <a:cs typeface="+mj-lt"/>
              </a:rPr>
              <a:t>在生成的</a:t>
            </a:r>
            <a:r>
              <a:rPr lang="en-US" altLang="zh-CN" dirty="0">
                <a:solidFill>
                  <a:schemeClr val="bg1"/>
                </a:solidFill>
                <a:latin typeface="+mn-ea"/>
                <a:cs typeface="+mj-lt"/>
              </a:rPr>
              <a:t>C</a:t>
            </a:r>
            <a:r>
              <a:rPr lang="zh-CN" altLang="en-US" dirty="0">
                <a:solidFill>
                  <a:schemeClr val="bg1"/>
                </a:solidFill>
                <a:latin typeface="+mn-ea"/>
                <a:cs typeface="+mj-lt"/>
              </a:rPr>
              <a:t>文件中，用</a:t>
            </a:r>
            <a:r>
              <a:rPr lang="en-US" altLang="zh-CN" dirty="0">
                <a:solidFill>
                  <a:schemeClr val="bg1"/>
                </a:solidFill>
                <a:latin typeface="+mn-ea"/>
                <a:cs typeface="+mj-lt"/>
              </a:rPr>
              <a:t>{}</a:t>
            </a:r>
            <a:r>
              <a:rPr lang="zh-CN" altLang="en-US" dirty="0">
                <a:solidFill>
                  <a:schemeClr val="bg1"/>
                </a:solidFill>
                <a:latin typeface="+mn-ea"/>
                <a:cs typeface="+mj-lt"/>
              </a:rPr>
              <a:t>括起来的内容是用来替换前面匹配的此规则</a:t>
            </a:r>
            <a:r>
              <a:rPr lang="en-US" altLang="zh-CN" dirty="0">
                <a:solidFill>
                  <a:schemeClr val="bg1"/>
                </a:solidFill>
                <a:latin typeface="+mn-ea"/>
                <a:cs typeface="+mj-lt"/>
              </a:rPr>
              <a:t>,</a:t>
            </a:r>
          </a:p>
          <a:p>
            <a:r>
              <a:rPr lang="en-US" altLang="zh-CN" dirty="0">
                <a:solidFill>
                  <a:schemeClr val="bg1"/>
                </a:solidFill>
                <a:latin typeface="+mn-ea"/>
                <a:cs typeface="+mj-lt"/>
              </a:rPr>
              <a:t>                 }     ;//</a:t>
            </a:r>
            <a:r>
              <a:rPr lang="zh-CN" altLang="en-US" dirty="0">
                <a:solidFill>
                  <a:schemeClr val="bg1"/>
                </a:solidFill>
                <a:latin typeface="+mn-ea"/>
                <a:cs typeface="+mj-lt"/>
              </a:rPr>
              <a:t>使用</a:t>
            </a:r>
            <a:r>
              <a:rPr lang="en-US" altLang="zh-CN" dirty="0">
                <a:solidFill>
                  <a:schemeClr val="bg1"/>
                </a:solidFill>
                <a:latin typeface="+mn-ea"/>
                <a:cs typeface="+mj-lt"/>
              </a:rPr>
              <a:t>; </a:t>
            </a:r>
            <a:r>
              <a:rPr lang="zh-CN" altLang="en-US" dirty="0">
                <a:solidFill>
                  <a:schemeClr val="bg1"/>
                </a:solidFill>
                <a:latin typeface="+mn-ea"/>
                <a:cs typeface="+mj-lt"/>
              </a:rPr>
              <a:t>作为此规则的结束符。</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2. </a:t>
            </a:r>
            <a:r>
              <a:rPr lang="zh-CN" altLang="en-US" dirty="0">
                <a:solidFill>
                  <a:schemeClr val="bg1"/>
                </a:solidFill>
                <a:latin typeface="+mn-ea"/>
                <a:cs typeface="+mj-lt"/>
              </a:rPr>
              <a:t>通过</a:t>
            </a:r>
            <a:r>
              <a:rPr lang="en-US" altLang="zh-CN" dirty="0">
                <a:solidFill>
                  <a:schemeClr val="bg1"/>
                </a:solidFill>
                <a:latin typeface="+mn-ea"/>
                <a:cs typeface="+mj-lt"/>
              </a:rPr>
              <a:t>@</a:t>
            </a:r>
            <a:r>
              <a:rPr lang="zh-CN" altLang="en-US" dirty="0">
                <a:solidFill>
                  <a:schemeClr val="bg1"/>
                </a:solidFill>
                <a:latin typeface="+mn-ea"/>
                <a:cs typeface="+mj-lt"/>
              </a:rPr>
              <a:t>来获取终结符在规则中的位置信息</a:t>
            </a:r>
            <a:r>
              <a:rPr lang="en-US" altLang="zh-CN" dirty="0">
                <a:solidFill>
                  <a:schemeClr val="bg1"/>
                </a:solidFill>
                <a:latin typeface="+mn-ea"/>
                <a:cs typeface="+mj-lt"/>
              </a:rPr>
              <a:t>. </a:t>
            </a:r>
            <a:r>
              <a:rPr lang="zh-CN" altLang="en-US" dirty="0">
                <a:solidFill>
                  <a:schemeClr val="bg1"/>
                </a:solidFill>
                <a:latin typeface="+mn-ea"/>
                <a:cs typeface="+mj-lt"/>
              </a:rPr>
              <a:t>例如：上面的规则中</a:t>
            </a:r>
            <a:r>
              <a:rPr lang="en-US" altLang="zh-CN" dirty="0">
                <a:solidFill>
                  <a:schemeClr val="bg1"/>
                </a:solidFill>
                <a:latin typeface="+mn-ea"/>
                <a:cs typeface="+mj-lt"/>
              </a:rPr>
              <a:t>@1</a:t>
            </a:r>
            <a:r>
              <a:rPr lang="zh-CN" altLang="en-US" dirty="0">
                <a:solidFill>
                  <a:schemeClr val="bg1"/>
                </a:solidFill>
                <a:latin typeface="+mn-ea"/>
                <a:cs typeface="+mj-lt"/>
              </a:rPr>
              <a:t>，代表的是</a:t>
            </a:r>
            <a:r>
              <a:rPr lang="en-US" altLang="zh-CN" dirty="0" err="1">
                <a:solidFill>
                  <a:schemeClr val="bg1"/>
                </a:solidFill>
                <a:latin typeface="+mn-ea"/>
                <a:cs typeface="+mj-lt"/>
              </a:rPr>
              <a:t>stmtmulti</a:t>
            </a:r>
            <a:r>
              <a:rPr lang="zh-CN" altLang="en-US" dirty="0">
                <a:solidFill>
                  <a:schemeClr val="bg1"/>
                </a:solidFill>
                <a:latin typeface="+mn-ea"/>
                <a:cs typeface="+mj-lt"/>
              </a:rPr>
              <a:t>对应的位置信息。这个位置信息是</a:t>
            </a:r>
            <a:r>
              <a:rPr lang="en-US" altLang="zh-CN" dirty="0">
                <a:solidFill>
                  <a:schemeClr val="bg1"/>
                </a:solidFill>
                <a:latin typeface="+mn-ea"/>
                <a:cs typeface="+mj-lt"/>
              </a:rPr>
              <a:t>flex</a:t>
            </a:r>
            <a:r>
              <a:rPr lang="zh-CN" altLang="en-US" dirty="0">
                <a:solidFill>
                  <a:schemeClr val="bg1"/>
                </a:solidFill>
                <a:latin typeface="+mn-ea"/>
                <a:cs typeface="+mj-lt"/>
              </a:rPr>
              <a:t>设置的。 </a:t>
            </a:r>
            <a:r>
              <a:rPr lang="zh-CN" altLang="zh-CN" dirty="0">
                <a:solidFill>
                  <a:schemeClr val="bg1"/>
                </a:solidFill>
                <a:latin typeface="+mn-ea"/>
                <a:cs typeface="+mj-lt"/>
              </a:rPr>
              <a:t> </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021919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2954655"/>
          </a:xfrm>
          <a:prstGeom prst="rect">
            <a:avLst/>
          </a:prstGeom>
          <a:noFill/>
        </p:spPr>
        <p:txBody>
          <a:bodyPr wrap="square" rtlCol="0">
            <a:spAutoFit/>
          </a:bodyPr>
          <a:lstStyle/>
          <a:p>
            <a:r>
              <a:rPr lang="en-US" altLang="zh-CN" sz="2400" dirty="0">
                <a:solidFill>
                  <a:schemeClr val="bg1"/>
                </a:solidFill>
                <a:latin typeface="+mn-ea"/>
                <a:cs typeface="+mj-lt"/>
                <a:sym typeface="+mn-ea"/>
              </a:rPr>
              <a:t>	</a:t>
            </a:r>
            <a:r>
              <a:rPr lang="en-US" altLang="zh-CN" dirty="0">
                <a:solidFill>
                  <a:schemeClr val="bg1"/>
                </a:solidFill>
                <a:latin typeface="+mn-ea"/>
                <a:cs typeface="+mj-lt"/>
              </a:rPr>
              <a:t>3</a:t>
            </a:r>
            <a:r>
              <a:rPr lang="zh-CN" altLang="zh-CN" dirty="0">
                <a:solidFill>
                  <a:schemeClr val="bg1"/>
                </a:solidFill>
                <a:latin typeface="+mn-ea"/>
                <a:cs typeface="+mj-lt"/>
              </a:rPr>
              <a:t>. </a:t>
            </a:r>
            <a:r>
              <a:rPr lang="en-US" altLang="zh-CN" dirty="0">
                <a:solidFill>
                  <a:schemeClr val="bg1"/>
                </a:solidFill>
                <a:latin typeface="+mn-ea"/>
                <a:cs typeface="+mj-lt"/>
              </a:rPr>
              <a:t>$$ </a:t>
            </a:r>
            <a:r>
              <a:rPr lang="zh-CN" altLang="en-US" dirty="0">
                <a:solidFill>
                  <a:schemeClr val="bg1"/>
                </a:solidFill>
                <a:latin typeface="+mn-ea"/>
                <a:cs typeface="+mj-lt"/>
              </a:rPr>
              <a:t>代表非终结符对应的值，即规则中冒号左边符号对应的值。例如：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CreateOptRoleElem</a:t>
            </a:r>
            <a:r>
              <a:rPr lang="en-US" altLang="zh-CN" dirty="0">
                <a:solidFill>
                  <a:schemeClr val="bg1"/>
                </a:solidFill>
                <a:latin typeface="+mn-ea"/>
                <a:cs typeface="+mj-lt"/>
              </a:rPr>
              <a:t>:</a:t>
            </a:r>
          </a:p>
          <a:p>
            <a:r>
              <a:rPr lang="en-US" altLang="zh-CN" dirty="0">
                <a:solidFill>
                  <a:schemeClr val="bg1"/>
                </a:solidFill>
                <a:latin typeface="+mn-ea"/>
                <a:cs typeface="+mj-lt"/>
              </a:rPr>
              <a:t>   			 </a:t>
            </a:r>
            <a:r>
              <a:rPr lang="en-US" altLang="zh-CN" dirty="0" err="1">
                <a:solidFill>
                  <a:schemeClr val="bg1"/>
                </a:solidFill>
                <a:latin typeface="+mn-ea"/>
                <a:cs typeface="+mj-lt"/>
              </a:rPr>
              <a:t>AlterOptRoleElem</a:t>
            </a:r>
            <a:r>
              <a:rPr lang="en-US" altLang="zh-CN" dirty="0">
                <a:solidFill>
                  <a:schemeClr val="bg1"/>
                </a:solidFill>
                <a:latin typeface="+mn-ea"/>
                <a:cs typeface="+mj-lt"/>
              </a:rPr>
              <a:t> { $$ = $1; }</a:t>
            </a:r>
          </a:p>
          <a:p>
            <a:r>
              <a:rPr lang="en-US" altLang="zh-CN" dirty="0">
                <a:solidFill>
                  <a:schemeClr val="bg1"/>
                </a:solidFill>
                <a:latin typeface="+mn-ea"/>
                <a:cs typeface="+mj-lt"/>
              </a:rPr>
              <a:t>		//$$</a:t>
            </a:r>
            <a:r>
              <a:rPr lang="zh-CN" altLang="en-US" dirty="0">
                <a:solidFill>
                  <a:schemeClr val="bg1"/>
                </a:solidFill>
                <a:latin typeface="+mn-ea"/>
                <a:cs typeface="+mj-lt"/>
              </a:rPr>
              <a:t>代表冒号左边非终结符号的值，即</a:t>
            </a:r>
            <a:r>
              <a:rPr lang="en-US" altLang="zh-CN" dirty="0" err="1">
                <a:solidFill>
                  <a:schemeClr val="bg1"/>
                </a:solidFill>
                <a:latin typeface="+mn-ea"/>
                <a:cs typeface="+mj-lt"/>
              </a:rPr>
              <a:t>CreateOptRoleElem</a:t>
            </a:r>
            <a:r>
              <a:rPr lang="zh-CN" altLang="en-US" dirty="0">
                <a:solidFill>
                  <a:schemeClr val="bg1"/>
                </a:solidFill>
                <a:latin typeface="+mn-ea"/>
                <a:cs typeface="+mj-lt"/>
              </a:rPr>
              <a:t>的值。</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4. $NUM </a:t>
            </a:r>
            <a:r>
              <a:rPr lang="zh-CN" altLang="en-US" dirty="0">
                <a:solidFill>
                  <a:schemeClr val="bg1"/>
                </a:solidFill>
                <a:latin typeface="+mn-ea"/>
                <a:cs typeface="+mj-lt"/>
              </a:rPr>
              <a:t>代表终结符对应的值</a:t>
            </a:r>
            <a:r>
              <a:rPr lang="en-US" altLang="zh-CN" dirty="0">
                <a:solidFill>
                  <a:schemeClr val="bg1"/>
                </a:solidFill>
                <a:latin typeface="+mn-ea"/>
                <a:cs typeface="+mj-lt"/>
              </a:rPr>
              <a:t>.</a:t>
            </a:r>
            <a:r>
              <a:rPr lang="zh-CN" altLang="en-US" dirty="0">
                <a:solidFill>
                  <a:schemeClr val="bg1"/>
                </a:solidFill>
                <a:latin typeface="+mn-ea"/>
                <a:cs typeface="+mj-lt"/>
              </a:rPr>
              <a:t>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CreateOptRoleElem</a:t>
            </a:r>
            <a:r>
              <a:rPr lang="en-US" altLang="zh-CN" dirty="0">
                <a:solidFill>
                  <a:schemeClr val="bg1"/>
                </a:solidFill>
                <a:latin typeface="+mn-ea"/>
                <a:cs typeface="+mj-lt"/>
              </a:rPr>
              <a:t>:</a:t>
            </a:r>
          </a:p>
          <a:p>
            <a:r>
              <a:rPr lang="en-US" altLang="zh-CN" dirty="0">
                <a:solidFill>
                  <a:schemeClr val="bg1"/>
                </a:solidFill>
                <a:latin typeface="+mn-ea"/>
                <a:cs typeface="+mj-lt"/>
              </a:rPr>
              <a:t>       			 </a:t>
            </a:r>
            <a:r>
              <a:rPr lang="en-US" altLang="zh-CN" dirty="0" err="1">
                <a:solidFill>
                  <a:schemeClr val="bg1"/>
                </a:solidFill>
                <a:latin typeface="+mn-ea"/>
                <a:cs typeface="+mj-lt"/>
              </a:rPr>
              <a:t>AlterOptRoleElem</a:t>
            </a:r>
            <a:r>
              <a:rPr lang="en-US" altLang="zh-CN" dirty="0">
                <a:solidFill>
                  <a:schemeClr val="bg1"/>
                </a:solidFill>
                <a:latin typeface="+mn-ea"/>
                <a:cs typeface="+mj-lt"/>
              </a:rPr>
              <a:t>   { $$ = $1; }</a:t>
            </a:r>
          </a:p>
          <a:p>
            <a:r>
              <a:rPr lang="en-US" altLang="zh-CN" dirty="0">
                <a:solidFill>
                  <a:schemeClr val="bg1"/>
                </a:solidFill>
                <a:latin typeface="+mn-ea"/>
                <a:cs typeface="+mj-lt"/>
              </a:rPr>
              <a:t>		//$1</a:t>
            </a:r>
            <a:r>
              <a:rPr lang="zh-CN" altLang="en-US" dirty="0">
                <a:solidFill>
                  <a:schemeClr val="bg1"/>
                </a:solidFill>
                <a:latin typeface="+mn-ea"/>
                <a:cs typeface="+mj-lt"/>
              </a:rPr>
              <a:t>代表冒号右边第一个终结符的值即</a:t>
            </a:r>
            <a:r>
              <a:rPr lang="en-US" altLang="zh-CN" dirty="0" err="1">
                <a:solidFill>
                  <a:schemeClr val="bg1"/>
                </a:solidFill>
                <a:latin typeface="+mn-ea"/>
                <a:cs typeface="+mj-lt"/>
              </a:rPr>
              <a:t>AlterOptRoleElem</a:t>
            </a:r>
            <a:r>
              <a:rPr lang="zh-CN" altLang="en-US" dirty="0">
                <a:solidFill>
                  <a:schemeClr val="bg1"/>
                </a:solidFill>
                <a:latin typeface="+mn-ea"/>
                <a:cs typeface="+mj-lt"/>
              </a:rPr>
              <a:t>的值。</a:t>
            </a:r>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3721267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cs typeface="+mj-lt"/>
                <a:sym typeface="+mn-ea"/>
              </a:rPr>
              <a:t>Parser </a:t>
            </a:r>
            <a:r>
              <a:rPr lang="zh-CN" altLang="en-US" sz="3200" b="1" dirty="0">
                <a:solidFill>
                  <a:schemeClr val="bg1"/>
                </a:solidFill>
                <a:cs typeface="+mj-lt"/>
                <a:sym typeface="+mn-ea"/>
              </a:rPr>
              <a:t>中的</a:t>
            </a:r>
            <a:r>
              <a:rPr lang="en-US" altLang="zh-CN" sz="3200" b="1" dirty="0">
                <a:solidFill>
                  <a:schemeClr val="bg1"/>
                </a:solidFill>
                <a:cs typeface="+mj-lt"/>
                <a:sym typeface="+mn-ea"/>
              </a:rPr>
              <a:t>Bison</a:t>
            </a:r>
            <a:r>
              <a:rPr lang="zh-CN" altLang="en-US" sz="3200" b="1" dirty="0">
                <a:solidFill>
                  <a:schemeClr val="bg1"/>
                </a:solidFill>
                <a:cs typeface="+mj-lt"/>
                <a:sym typeface="+mn-ea"/>
              </a:rPr>
              <a:t>语法</a:t>
            </a:r>
            <a:endParaRPr lang="zh-CN" altLang="en-US" sz="3200" b="1" dirty="0">
              <a:solidFill>
                <a:schemeClr val="bg1"/>
              </a:solidFill>
              <a:cs typeface="+mj-lt"/>
            </a:endParaRPr>
          </a:p>
        </p:txBody>
      </p:sp>
      <p:sp>
        <p:nvSpPr>
          <p:cNvPr id="4" name="文本框 3">
            <a:extLst>
              <a:ext uri="{FF2B5EF4-FFF2-40B4-BE49-F238E27FC236}">
                <a16:creationId xmlns:a16="http://schemas.microsoft.com/office/drawing/2014/main" id="{058D5ACF-783D-46D6-98B7-106FAD8BF56A}"/>
              </a:ext>
            </a:extLst>
          </p:cNvPr>
          <p:cNvSpPr txBox="1"/>
          <p:nvPr/>
        </p:nvSpPr>
        <p:spPr>
          <a:xfrm>
            <a:off x="1171575" y="2091055"/>
            <a:ext cx="9455150" cy="2677656"/>
          </a:xfrm>
          <a:prstGeom prst="rect">
            <a:avLst/>
          </a:prstGeom>
          <a:noFill/>
        </p:spPr>
        <p:txBody>
          <a:bodyPr wrap="square" rtlCol="0">
            <a:spAutoFit/>
          </a:bodyPr>
          <a:lstStyle/>
          <a:p>
            <a:r>
              <a:rPr lang="en-US" altLang="zh-CN" sz="2400" dirty="0">
                <a:solidFill>
                  <a:schemeClr val="bg1"/>
                </a:solidFill>
                <a:latin typeface="+mn-ea"/>
                <a:cs typeface="+mj-lt"/>
                <a:sym typeface="+mn-ea"/>
              </a:rPr>
              <a:t>	</a:t>
            </a:r>
            <a:r>
              <a:rPr lang="en-US" altLang="zh-CN" dirty="0">
                <a:solidFill>
                  <a:schemeClr val="bg1"/>
                </a:solidFill>
                <a:latin typeface="+mn-ea"/>
                <a:cs typeface="+mj-lt"/>
              </a:rPr>
              <a:t>5</a:t>
            </a:r>
            <a:r>
              <a:rPr lang="zh-CN" altLang="zh-CN" dirty="0">
                <a:solidFill>
                  <a:schemeClr val="bg1"/>
                </a:solidFill>
                <a:latin typeface="+mn-ea"/>
                <a:cs typeface="+mj-lt"/>
              </a:rPr>
              <a:t>. </a:t>
            </a:r>
            <a:r>
              <a:rPr lang="en-US" altLang="zh-CN" dirty="0">
                <a:solidFill>
                  <a:schemeClr val="bg1"/>
                </a:solidFill>
                <a:latin typeface="+mn-ea"/>
                <a:cs typeface="+mj-lt"/>
              </a:rPr>
              <a:t>'|' </a:t>
            </a:r>
            <a:r>
              <a:rPr lang="zh-CN" altLang="en-US" dirty="0">
                <a:solidFill>
                  <a:schemeClr val="bg1"/>
                </a:solidFill>
                <a:latin typeface="+mn-ea"/>
                <a:cs typeface="+mj-lt"/>
              </a:rPr>
              <a:t>代表 </a:t>
            </a:r>
            <a:r>
              <a:rPr lang="en-US" altLang="zh-CN" dirty="0">
                <a:solidFill>
                  <a:schemeClr val="bg1"/>
                </a:solidFill>
                <a:latin typeface="+mn-ea"/>
                <a:cs typeface="+mj-lt"/>
              </a:rPr>
              <a:t>or </a:t>
            </a:r>
            <a:r>
              <a:rPr lang="zh-CN" altLang="en-US" dirty="0">
                <a:solidFill>
                  <a:schemeClr val="bg1"/>
                </a:solidFill>
                <a:latin typeface="+mn-ea"/>
                <a:cs typeface="+mj-lt"/>
              </a:rPr>
              <a:t>的关系</a:t>
            </a:r>
            <a:r>
              <a:rPr lang="en-US" altLang="zh-CN" dirty="0">
                <a:solidFill>
                  <a:schemeClr val="bg1"/>
                </a:solidFill>
                <a:latin typeface="+mn-ea"/>
                <a:cs typeface="+mj-lt"/>
              </a:rPr>
              <a:t>, </a:t>
            </a:r>
            <a:r>
              <a:rPr lang="zh-CN" altLang="en-US" dirty="0">
                <a:solidFill>
                  <a:schemeClr val="bg1"/>
                </a:solidFill>
                <a:latin typeface="+mn-ea"/>
                <a:cs typeface="+mj-lt"/>
              </a:rPr>
              <a:t>例如：</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opt_unique</a:t>
            </a:r>
            <a:r>
              <a:rPr lang="en-US" altLang="zh-CN" dirty="0">
                <a:solidFill>
                  <a:schemeClr val="bg1"/>
                </a:solidFill>
                <a:latin typeface="+mn-ea"/>
                <a:cs typeface="+mj-lt"/>
              </a:rPr>
              <a:t>:</a:t>
            </a:r>
          </a:p>
          <a:p>
            <a:r>
              <a:rPr lang="en-US" altLang="zh-CN" dirty="0">
                <a:solidFill>
                  <a:schemeClr val="bg1"/>
                </a:solidFill>
                <a:latin typeface="+mn-ea"/>
                <a:cs typeface="+mj-lt"/>
              </a:rPr>
              <a:t>   			 UNIQUE   { $$ = TRUE; }</a:t>
            </a:r>
          </a:p>
          <a:p>
            <a:r>
              <a:rPr lang="en-US" altLang="zh-CN" dirty="0">
                <a:solidFill>
                  <a:schemeClr val="bg1"/>
                </a:solidFill>
                <a:latin typeface="+mn-ea"/>
                <a:cs typeface="+mj-lt"/>
              </a:rPr>
              <a:t>		//</a:t>
            </a:r>
            <a:r>
              <a:rPr lang="zh-CN" altLang="en-US" dirty="0">
                <a:solidFill>
                  <a:schemeClr val="bg1"/>
                </a:solidFill>
                <a:latin typeface="+mn-ea"/>
                <a:cs typeface="+mj-lt"/>
              </a:rPr>
              <a:t>如果匹配到</a:t>
            </a:r>
            <a:r>
              <a:rPr lang="en-US" altLang="zh-CN" dirty="0">
                <a:solidFill>
                  <a:schemeClr val="bg1"/>
                </a:solidFill>
                <a:latin typeface="+mn-ea"/>
                <a:cs typeface="+mj-lt"/>
              </a:rPr>
              <a:t>UNIQUE </a:t>
            </a:r>
            <a:r>
              <a:rPr lang="zh-CN" altLang="en-US" dirty="0">
                <a:solidFill>
                  <a:schemeClr val="bg1"/>
                </a:solidFill>
                <a:latin typeface="+mn-ea"/>
                <a:cs typeface="+mj-lt"/>
              </a:rPr>
              <a:t>这个</a:t>
            </a:r>
            <a:r>
              <a:rPr lang="en-US" altLang="zh-CN" dirty="0">
                <a:solidFill>
                  <a:schemeClr val="bg1"/>
                </a:solidFill>
                <a:latin typeface="+mn-ea"/>
                <a:cs typeface="+mj-lt"/>
              </a:rPr>
              <a:t>token,</a:t>
            </a:r>
            <a:r>
              <a:rPr lang="zh-CN" altLang="en-US" dirty="0">
                <a:solidFill>
                  <a:schemeClr val="bg1"/>
                </a:solidFill>
                <a:latin typeface="+mn-ea"/>
                <a:cs typeface="+mj-lt"/>
              </a:rPr>
              <a:t>会</a:t>
            </a:r>
            <a:r>
              <a:rPr lang="en-US" altLang="zh-CN" dirty="0">
                <a:solidFill>
                  <a:schemeClr val="bg1"/>
                </a:solidFill>
                <a:latin typeface="+mn-ea"/>
                <a:cs typeface="+mj-lt"/>
              </a:rPr>
              <a:t>reduce</a:t>
            </a:r>
            <a:r>
              <a:rPr lang="zh-CN" altLang="en-US" dirty="0">
                <a:solidFill>
                  <a:schemeClr val="bg1"/>
                </a:solidFill>
                <a:latin typeface="+mn-ea"/>
                <a:cs typeface="+mj-lt"/>
              </a:rPr>
              <a:t>为</a:t>
            </a:r>
            <a:r>
              <a:rPr lang="en-US" altLang="zh-CN" dirty="0" err="1">
                <a:solidFill>
                  <a:schemeClr val="bg1"/>
                </a:solidFill>
                <a:latin typeface="+mn-ea"/>
                <a:cs typeface="+mj-lt"/>
              </a:rPr>
              <a:t>opt_unique</a:t>
            </a:r>
            <a:endParaRPr lang="en-US" altLang="zh-CN" dirty="0">
              <a:solidFill>
                <a:schemeClr val="bg1"/>
              </a:solidFill>
              <a:latin typeface="+mn-ea"/>
              <a:cs typeface="+mj-lt"/>
            </a:endParaRPr>
          </a:p>
          <a:p>
            <a:r>
              <a:rPr lang="en-US" altLang="zh-CN" dirty="0">
                <a:solidFill>
                  <a:schemeClr val="bg1"/>
                </a:solidFill>
                <a:latin typeface="+mn-ea"/>
                <a:cs typeface="+mj-lt"/>
              </a:rPr>
              <a:t>   			 | /*EMPTY*/    { $$ = FALSE; }</a:t>
            </a:r>
          </a:p>
          <a:p>
            <a:r>
              <a:rPr lang="en-US" altLang="zh-CN" dirty="0">
                <a:solidFill>
                  <a:schemeClr val="bg1"/>
                </a:solidFill>
                <a:latin typeface="+mn-ea"/>
                <a:cs typeface="+mj-lt"/>
              </a:rPr>
              <a:t>		//</a:t>
            </a:r>
            <a:r>
              <a:rPr lang="zh-CN" altLang="en-US" dirty="0">
                <a:solidFill>
                  <a:schemeClr val="bg1"/>
                </a:solidFill>
                <a:latin typeface="+mn-ea"/>
                <a:cs typeface="+mj-lt"/>
              </a:rPr>
              <a:t>如果匹配到空，也会</a:t>
            </a:r>
            <a:r>
              <a:rPr lang="en-US" altLang="zh-CN" dirty="0">
                <a:solidFill>
                  <a:schemeClr val="bg1"/>
                </a:solidFill>
                <a:latin typeface="+mn-ea"/>
                <a:cs typeface="+mj-lt"/>
              </a:rPr>
              <a:t>reduce</a:t>
            </a:r>
            <a:r>
              <a:rPr lang="zh-CN" altLang="en-US" dirty="0">
                <a:solidFill>
                  <a:schemeClr val="bg1"/>
                </a:solidFill>
                <a:latin typeface="+mn-ea"/>
                <a:cs typeface="+mj-lt"/>
              </a:rPr>
              <a:t>为</a:t>
            </a:r>
            <a:r>
              <a:rPr lang="en-US" altLang="zh-CN" dirty="0" err="1">
                <a:solidFill>
                  <a:schemeClr val="bg1"/>
                </a:solidFill>
                <a:latin typeface="+mn-ea"/>
                <a:cs typeface="+mj-lt"/>
              </a:rPr>
              <a:t>opt_unique</a:t>
            </a:r>
            <a:r>
              <a:rPr lang="en-US" altLang="zh-CN" dirty="0">
                <a:solidFill>
                  <a:schemeClr val="bg1"/>
                </a:solidFill>
                <a:latin typeface="+mn-ea"/>
                <a:cs typeface="+mj-lt"/>
              </a:rPr>
              <a:t>.	</a:t>
            </a:r>
            <a:endParaRPr lang="en-US" altLang="zh-CN" sz="2400"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6. token </a:t>
            </a:r>
            <a:r>
              <a:rPr lang="zh-CN" altLang="en-US" dirty="0">
                <a:solidFill>
                  <a:schemeClr val="bg1"/>
                </a:solidFill>
                <a:latin typeface="+mn-ea"/>
                <a:cs typeface="+mj-lt"/>
              </a:rPr>
              <a:t>都是大写字母表示（不是必须，但是一般采用大写表示</a:t>
            </a:r>
            <a:r>
              <a:rPr lang="en-US" altLang="zh-CN" dirty="0">
                <a:solidFill>
                  <a:schemeClr val="bg1"/>
                </a:solidFill>
                <a:latin typeface="+mn-ea"/>
                <a:cs typeface="+mj-lt"/>
              </a:rPr>
              <a:t>token.)</a:t>
            </a:r>
            <a:r>
              <a:rPr lang="zh-CN" altLang="en-US" dirty="0">
                <a:solidFill>
                  <a:schemeClr val="bg1"/>
                </a:solidFill>
                <a:latin typeface="+mn-ea"/>
                <a:cs typeface="+mj-lt"/>
              </a:rPr>
              <a:t>。</a:t>
            </a:r>
            <a:endParaRPr lang="en-US" altLang="zh-CN" dirty="0">
              <a:solidFill>
                <a:schemeClr val="bg1"/>
              </a:solidFill>
              <a:latin typeface="+mn-ea"/>
              <a:cs typeface="+mj-lt"/>
            </a:endParaRPr>
          </a:p>
          <a:p>
            <a:r>
              <a:rPr lang="en-US" altLang="zh-CN" dirty="0">
                <a:solidFill>
                  <a:schemeClr val="bg1"/>
                </a:solidFill>
                <a:latin typeface="+mn-ea"/>
                <a:cs typeface="+mj-lt"/>
              </a:rPr>
              <a:t>		</a:t>
            </a:r>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1532700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Parser </a:t>
            </a:r>
            <a:r>
              <a:rPr lang="zh-CN" altLang="en-US" sz="3200" b="1" dirty="0">
                <a:solidFill>
                  <a:schemeClr val="bg1"/>
                </a:solidFill>
                <a:latin typeface="+mj-lt"/>
                <a:cs typeface="+mj-lt"/>
              </a:rPr>
              <a:t>内部流程图</a:t>
            </a:r>
          </a:p>
        </p:txBody>
      </p:sp>
      <p:sp>
        <p:nvSpPr>
          <p:cNvPr id="4" name="矩形 3">
            <a:extLst>
              <a:ext uri="{FF2B5EF4-FFF2-40B4-BE49-F238E27FC236}">
                <a16:creationId xmlns:a16="http://schemas.microsoft.com/office/drawing/2014/main" id="{E4213856-12B5-473F-81A5-92461EFF96F3}"/>
              </a:ext>
            </a:extLst>
          </p:cNvPr>
          <p:cNvSpPr/>
          <p:nvPr/>
        </p:nvSpPr>
        <p:spPr>
          <a:xfrm>
            <a:off x="346364" y="1579418"/>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SQL</a:t>
            </a:r>
            <a:endParaRPr lang="zh-CN" altLang="en-US" dirty="0"/>
          </a:p>
        </p:txBody>
      </p:sp>
      <p:sp>
        <p:nvSpPr>
          <p:cNvPr id="9" name="矩形 8">
            <a:extLst>
              <a:ext uri="{FF2B5EF4-FFF2-40B4-BE49-F238E27FC236}">
                <a16:creationId xmlns:a16="http://schemas.microsoft.com/office/drawing/2014/main" id="{A32C8A86-8501-449B-A277-22D5CCD7B118}"/>
              </a:ext>
            </a:extLst>
          </p:cNvPr>
          <p:cNvSpPr/>
          <p:nvPr/>
        </p:nvSpPr>
        <p:spPr>
          <a:xfrm>
            <a:off x="3277582" y="1579417"/>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TOKEN </a:t>
            </a:r>
            <a:r>
              <a:rPr lang="zh-CN" altLang="en-US" dirty="0"/>
              <a:t>列表</a:t>
            </a:r>
          </a:p>
        </p:txBody>
      </p:sp>
      <p:sp>
        <p:nvSpPr>
          <p:cNvPr id="11" name="矩形 10">
            <a:extLst>
              <a:ext uri="{FF2B5EF4-FFF2-40B4-BE49-F238E27FC236}">
                <a16:creationId xmlns:a16="http://schemas.microsoft.com/office/drawing/2014/main" id="{37C328F3-56B3-40A1-B2B1-CF7ADC6AD5D9}"/>
              </a:ext>
            </a:extLst>
          </p:cNvPr>
          <p:cNvSpPr/>
          <p:nvPr/>
        </p:nvSpPr>
        <p:spPr>
          <a:xfrm>
            <a:off x="1856509" y="2802660"/>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yylex</a:t>
            </a:r>
            <a:endParaRPr lang="zh-CN" altLang="en-US" dirty="0"/>
          </a:p>
        </p:txBody>
      </p:sp>
      <p:cxnSp>
        <p:nvCxnSpPr>
          <p:cNvPr id="13" name="直接箭头连接符 12">
            <a:extLst>
              <a:ext uri="{FF2B5EF4-FFF2-40B4-BE49-F238E27FC236}">
                <a16:creationId xmlns:a16="http://schemas.microsoft.com/office/drawing/2014/main" id="{81B5E024-BA79-4FF7-A3A9-EA093D4DDF7B}"/>
              </a:ext>
            </a:extLst>
          </p:cNvPr>
          <p:cNvCxnSpPr>
            <a:stCxn id="4" idx="2"/>
            <a:endCxn id="11" idx="0"/>
          </p:cNvCxnSpPr>
          <p:nvPr/>
        </p:nvCxnSpPr>
        <p:spPr>
          <a:xfrm>
            <a:off x="1627910" y="2164193"/>
            <a:ext cx="1510145" cy="63846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E7918828-76EB-4EB7-A282-9CD4F2B4FBF0}"/>
              </a:ext>
            </a:extLst>
          </p:cNvPr>
          <p:cNvCxnSpPr>
            <a:stCxn id="9" idx="2"/>
            <a:endCxn id="11" idx="0"/>
          </p:cNvCxnSpPr>
          <p:nvPr/>
        </p:nvCxnSpPr>
        <p:spPr>
          <a:xfrm flipH="1">
            <a:off x="3138055" y="2164192"/>
            <a:ext cx="1421073" cy="63846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96C3C8CF-9537-4AED-BFBB-FA2E0DBE5D4B}"/>
              </a:ext>
            </a:extLst>
          </p:cNvPr>
          <p:cNvSpPr/>
          <p:nvPr/>
        </p:nvSpPr>
        <p:spPr>
          <a:xfrm>
            <a:off x="1877286" y="4025902"/>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Token &amp; Value</a:t>
            </a:r>
            <a:endParaRPr lang="zh-CN" altLang="en-US" dirty="0"/>
          </a:p>
        </p:txBody>
      </p:sp>
      <p:cxnSp>
        <p:nvCxnSpPr>
          <p:cNvPr id="24" name="直接箭头连接符 23">
            <a:extLst>
              <a:ext uri="{FF2B5EF4-FFF2-40B4-BE49-F238E27FC236}">
                <a16:creationId xmlns:a16="http://schemas.microsoft.com/office/drawing/2014/main" id="{D480A3E5-385C-463C-8C13-FB4D69996D33}"/>
              </a:ext>
            </a:extLst>
          </p:cNvPr>
          <p:cNvCxnSpPr>
            <a:cxnSpLocks/>
            <a:stCxn id="11" idx="2"/>
            <a:endCxn id="18" idx="0"/>
          </p:cNvCxnSpPr>
          <p:nvPr/>
        </p:nvCxnSpPr>
        <p:spPr>
          <a:xfrm>
            <a:off x="3138055" y="3387435"/>
            <a:ext cx="20777" cy="63846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882D1CE2-DC52-45DA-ADFB-1CC2DE4E5BF4}"/>
              </a:ext>
            </a:extLst>
          </p:cNvPr>
          <p:cNvSpPr/>
          <p:nvPr/>
        </p:nvSpPr>
        <p:spPr>
          <a:xfrm>
            <a:off x="1877286" y="5303982"/>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yyparse</a:t>
            </a:r>
            <a:endParaRPr lang="zh-CN" altLang="en-US" dirty="0"/>
          </a:p>
        </p:txBody>
      </p:sp>
      <p:cxnSp>
        <p:nvCxnSpPr>
          <p:cNvPr id="29" name="直接箭头连接符 28">
            <a:extLst>
              <a:ext uri="{FF2B5EF4-FFF2-40B4-BE49-F238E27FC236}">
                <a16:creationId xmlns:a16="http://schemas.microsoft.com/office/drawing/2014/main" id="{C4C82041-608D-4937-8555-D39A555C1D53}"/>
              </a:ext>
            </a:extLst>
          </p:cNvPr>
          <p:cNvCxnSpPr>
            <a:cxnSpLocks/>
            <a:stCxn id="18" idx="2"/>
            <a:endCxn id="28" idx="0"/>
          </p:cNvCxnSpPr>
          <p:nvPr/>
        </p:nvCxnSpPr>
        <p:spPr>
          <a:xfrm>
            <a:off x="3158832" y="4610677"/>
            <a:ext cx="0" cy="693305"/>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8" name="矩形 37">
            <a:extLst>
              <a:ext uri="{FF2B5EF4-FFF2-40B4-BE49-F238E27FC236}">
                <a16:creationId xmlns:a16="http://schemas.microsoft.com/office/drawing/2014/main" id="{30F41199-CB82-41F7-98AB-F78201988178}"/>
              </a:ext>
            </a:extLst>
          </p:cNvPr>
          <p:cNvSpPr/>
          <p:nvPr/>
        </p:nvSpPr>
        <p:spPr>
          <a:xfrm>
            <a:off x="6096000" y="5303981"/>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ParserTree</a:t>
            </a:r>
            <a:endParaRPr lang="zh-CN" altLang="en-US" dirty="0"/>
          </a:p>
        </p:txBody>
      </p:sp>
      <p:cxnSp>
        <p:nvCxnSpPr>
          <p:cNvPr id="39" name="直接箭头连接符 38">
            <a:extLst>
              <a:ext uri="{FF2B5EF4-FFF2-40B4-BE49-F238E27FC236}">
                <a16:creationId xmlns:a16="http://schemas.microsoft.com/office/drawing/2014/main" id="{57AD9A79-6E83-41EB-8139-A01FF0D18E6E}"/>
              </a:ext>
            </a:extLst>
          </p:cNvPr>
          <p:cNvCxnSpPr>
            <a:cxnSpLocks/>
            <a:stCxn id="28" idx="3"/>
            <a:endCxn id="38" idx="1"/>
          </p:cNvCxnSpPr>
          <p:nvPr/>
        </p:nvCxnSpPr>
        <p:spPr>
          <a:xfrm flipV="1">
            <a:off x="4440377" y="5596369"/>
            <a:ext cx="1655623" cy="1"/>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9155878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err="1">
                <a:solidFill>
                  <a:schemeClr val="bg1"/>
                </a:solidFill>
                <a:latin typeface="+mj-lt"/>
                <a:cs typeface="+mj-lt"/>
              </a:rPr>
              <a:t>raw_parser</a:t>
            </a:r>
            <a:r>
              <a:rPr lang="en-US" altLang="zh-CN" sz="3200" b="1" dirty="0">
                <a:solidFill>
                  <a:schemeClr val="bg1"/>
                </a:solidFill>
                <a:latin typeface="+mj-lt"/>
                <a:cs typeface="+mj-lt"/>
              </a:rPr>
              <a:t> </a:t>
            </a:r>
            <a:r>
              <a:rPr lang="zh-CN" altLang="en-US" sz="3200" b="1" dirty="0">
                <a:solidFill>
                  <a:schemeClr val="bg1"/>
                </a:solidFill>
                <a:latin typeface="+mj-lt"/>
                <a:cs typeface="+mj-lt"/>
              </a:rPr>
              <a:t>函数</a:t>
            </a:r>
            <a:endParaRPr lang="en-US" altLang="zh-CN" sz="3200" b="1" dirty="0">
              <a:solidFill>
                <a:schemeClr val="bg1"/>
              </a:solidFill>
              <a:latin typeface="+mj-lt"/>
              <a:cs typeface="+mj-lt"/>
            </a:endParaRPr>
          </a:p>
        </p:txBody>
      </p:sp>
      <p:sp>
        <p:nvSpPr>
          <p:cNvPr id="2" name="文本框 1"/>
          <p:cNvSpPr txBox="1"/>
          <p:nvPr/>
        </p:nvSpPr>
        <p:spPr>
          <a:xfrm>
            <a:off x="762000" y="1595021"/>
            <a:ext cx="10668000" cy="5047536"/>
          </a:xfrm>
          <a:prstGeom prst="rect">
            <a:avLst/>
          </a:prstGeom>
          <a:noFill/>
        </p:spPr>
        <p:txBody>
          <a:bodyPr wrap="square" rtlCol="0">
            <a:spAutoFit/>
          </a:bodyPr>
          <a:lstStyle/>
          <a:p>
            <a:r>
              <a:rPr lang="en-US" altLang="zh-CN" sz="1400" dirty="0">
                <a:solidFill>
                  <a:schemeClr val="bg1"/>
                </a:solidFill>
                <a:latin typeface="+mn-ea"/>
                <a:cs typeface="+mj-lt"/>
              </a:rPr>
              <a:t>List * </a:t>
            </a:r>
            <a:r>
              <a:rPr lang="en-US" altLang="zh-CN" sz="1400" dirty="0" err="1">
                <a:solidFill>
                  <a:schemeClr val="bg1"/>
                </a:solidFill>
                <a:latin typeface="+mn-ea"/>
                <a:cs typeface="+mj-lt"/>
              </a:rPr>
              <a:t>raw_parser</a:t>
            </a:r>
            <a:r>
              <a:rPr lang="en-US" altLang="zh-CN" sz="1400" dirty="0">
                <a:solidFill>
                  <a:schemeClr val="bg1"/>
                </a:solidFill>
                <a:latin typeface="+mn-ea"/>
                <a:cs typeface="+mj-lt"/>
              </a:rPr>
              <a:t>(const char *str) {</a:t>
            </a:r>
          </a:p>
          <a:p>
            <a:r>
              <a:rPr lang="en-US" altLang="zh-CN" sz="1400" dirty="0">
                <a:solidFill>
                  <a:schemeClr val="bg1"/>
                </a:solidFill>
                <a:latin typeface="+mn-ea"/>
                <a:cs typeface="+mj-lt"/>
              </a:rPr>
              <a:t>	</a:t>
            </a:r>
            <a:r>
              <a:rPr lang="en-US" altLang="zh-CN" sz="1400" dirty="0" err="1">
                <a:solidFill>
                  <a:schemeClr val="bg1"/>
                </a:solidFill>
                <a:latin typeface="+mn-ea"/>
                <a:cs typeface="+mj-lt"/>
              </a:rPr>
              <a:t>core_yyscan_t</a:t>
            </a:r>
            <a:r>
              <a:rPr lang="en-US" altLang="zh-CN" sz="1400" dirty="0">
                <a:solidFill>
                  <a:schemeClr val="bg1"/>
                </a:solidFill>
                <a:latin typeface="+mn-ea"/>
                <a:cs typeface="+mj-lt"/>
              </a:rPr>
              <a:t> </a:t>
            </a:r>
            <a:r>
              <a:rPr lang="en-US" altLang="zh-CN" sz="1400" dirty="0" err="1">
                <a:solidFill>
                  <a:schemeClr val="bg1"/>
                </a:solidFill>
                <a:latin typeface="+mn-ea"/>
                <a:cs typeface="+mj-lt"/>
              </a:rPr>
              <a:t>yyscanner</a:t>
            </a:r>
            <a:r>
              <a:rPr lang="en-US" altLang="zh-CN" sz="1400" dirty="0">
                <a:solidFill>
                  <a:schemeClr val="bg1"/>
                </a:solidFill>
                <a:latin typeface="+mn-ea"/>
                <a:cs typeface="+mj-lt"/>
              </a:rPr>
              <a:t>; //</a:t>
            </a:r>
            <a:r>
              <a:rPr lang="zh-CN" altLang="en-US" sz="1400" dirty="0">
                <a:solidFill>
                  <a:schemeClr val="bg1"/>
                </a:solidFill>
                <a:latin typeface="+mn-ea"/>
                <a:cs typeface="+mj-lt"/>
              </a:rPr>
              <a:t>定义一个扫描器，</a:t>
            </a:r>
            <a:endParaRPr lang="en-US" altLang="zh-CN" sz="1400" dirty="0">
              <a:solidFill>
                <a:schemeClr val="bg1"/>
              </a:solidFill>
              <a:latin typeface="+mn-ea"/>
              <a:cs typeface="+mj-lt"/>
            </a:endParaRPr>
          </a:p>
          <a:p>
            <a:r>
              <a:rPr lang="en-US" altLang="zh-CN" sz="1400" dirty="0">
                <a:solidFill>
                  <a:schemeClr val="bg1"/>
                </a:solidFill>
                <a:latin typeface="+mn-ea"/>
                <a:cs typeface="+mj-lt"/>
              </a:rPr>
              <a:t>	</a:t>
            </a:r>
            <a:r>
              <a:rPr lang="en-US" altLang="zh-CN" sz="1400" dirty="0" err="1">
                <a:solidFill>
                  <a:schemeClr val="bg1"/>
                </a:solidFill>
                <a:latin typeface="+mn-ea"/>
                <a:cs typeface="+mj-lt"/>
              </a:rPr>
              <a:t>base_yy_extra_type</a:t>
            </a:r>
            <a:r>
              <a:rPr lang="en-US" altLang="zh-CN" sz="1400" dirty="0">
                <a:solidFill>
                  <a:schemeClr val="bg1"/>
                </a:solidFill>
                <a:latin typeface="+mn-ea"/>
                <a:cs typeface="+mj-lt"/>
              </a:rPr>
              <a:t> </a:t>
            </a:r>
            <a:r>
              <a:rPr lang="en-US" altLang="zh-CN" sz="1400" dirty="0" err="1">
                <a:solidFill>
                  <a:schemeClr val="bg1"/>
                </a:solidFill>
                <a:latin typeface="+mn-ea"/>
                <a:cs typeface="+mj-lt"/>
              </a:rPr>
              <a:t>yyextra</a:t>
            </a:r>
            <a:r>
              <a:rPr lang="en-US" altLang="zh-CN" sz="1400" dirty="0">
                <a:solidFill>
                  <a:schemeClr val="bg1"/>
                </a:solidFill>
                <a:latin typeface="+mn-ea"/>
                <a:cs typeface="+mj-lt"/>
              </a:rPr>
              <a:t>;//</a:t>
            </a:r>
            <a:r>
              <a:rPr lang="zh-CN" altLang="en-US" sz="1400" dirty="0">
                <a:solidFill>
                  <a:schemeClr val="bg1"/>
                </a:solidFill>
                <a:latin typeface="+mn-ea"/>
                <a:cs typeface="+mj-lt"/>
              </a:rPr>
              <a:t>定义一个</a:t>
            </a:r>
            <a:r>
              <a:rPr lang="en-US" altLang="zh-CN" sz="1400" dirty="0">
                <a:solidFill>
                  <a:schemeClr val="bg1"/>
                </a:solidFill>
                <a:latin typeface="+mn-ea"/>
                <a:cs typeface="+mj-lt"/>
              </a:rPr>
              <a:t>extra data.</a:t>
            </a:r>
            <a:r>
              <a:rPr lang="zh-CN" altLang="en-US" sz="1400" dirty="0">
                <a:solidFill>
                  <a:schemeClr val="bg1"/>
                </a:solidFill>
                <a:latin typeface="+mn-ea"/>
                <a:cs typeface="+mj-lt"/>
              </a:rPr>
              <a:t>用于传回结果</a:t>
            </a:r>
            <a:r>
              <a:rPr lang="en-US" altLang="zh-CN" sz="1400" dirty="0" err="1">
                <a:solidFill>
                  <a:schemeClr val="bg1"/>
                </a:solidFill>
                <a:latin typeface="+mn-ea"/>
                <a:cs typeface="+mj-lt"/>
              </a:rPr>
              <a:t>parseTree</a:t>
            </a:r>
            <a:r>
              <a:rPr lang="en-US" altLang="zh-CN" sz="1400" dirty="0">
                <a:solidFill>
                  <a:schemeClr val="bg1"/>
                </a:solidFill>
                <a:latin typeface="+mn-ea"/>
                <a:cs typeface="+mj-lt"/>
              </a:rPr>
              <a:t>.</a:t>
            </a:r>
          </a:p>
          <a:p>
            <a:r>
              <a:rPr lang="en-US" altLang="zh-CN" sz="1400" dirty="0">
                <a:solidFill>
                  <a:schemeClr val="bg1"/>
                </a:solidFill>
                <a:latin typeface="+mn-ea"/>
                <a:cs typeface="+mj-lt"/>
              </a:rPr>
              <a:t>	int	</a:t>
            </a:r>
            <a:r>
              <a:rPr lang="en-US" altLang="zh-CN" sz="1400" dirty="0" err="1">
                <a:solidFill>
                  <a:schemeClr val="bg1"/>
                </a:solidFill>
                <a:latin typeface="+mn-ea"/>
                <a:cs typeface="+mj-lt"/>
              </a:rPr>
              <a:t>yyresult</a:t>
            </a:r>
            <a:r>
              <a:rPr lang="en-US" altLang="zh-CN" sz="1400" dirty="0">
                <a:solidFill>
                  <a:schemeClr val="bg1"/>
                </a:solidFill>
                <a:latin typeface="+mn-ea"/>
                <a:cs typeface="+mj-lt"/>
              </a:rPr>
              <a:t>;</a:t>
            </a:r>
          </a:p>
          <a:p>
            <a:r>
              <a:rPr lang="en-US" altLang="zh-CN" sz="1400" dirty="0">
                <a:solidFill>
                  <a:schemeClr val="bg1"/>
                </a:solidFill>
                <a:latin typeface="+mn-ea"/>
                <a:cs typeface="+mj-lt"/>
              </a:rPr>
              <a:t>	//</a:t>
            </a:r>
            <a:r>
              <a:rPr lang="zh-CN" altLang="en-US" sz="1400" dirty="0">
                <a:solidFill>
                  <a:schemeClr val="bg1"/>
                </a:solidFill>
                <a:latin typeface="+mn-ea"/>
                <a:cs typeface="+mj-lt"/>
              </a:rPr>
              <a:t>初始化扫描器</a:t>
            </a:r>
            <a:endParaRPr lang="en-US" altLang="zh-CN" sz="1400" dirty="0">
              <a:solidFill>
                <a:schemeClr val="bg1"/>
              </a:solidFill>
              <a:latin typeface="+mn-ea"/>
              <a:cs typeface="+mj-lt"/>
            </a:endParaRPr>
          </a:p>
          <a:p>
            <a:r>
              <a:rPr lang="en-US" altLang="zh-CN" sz="1400" dirty="0">
                <a:solidFill>
                  <a:schemeClr val="bg1"/>
                </a:solidFill>
                <a:latin typeface="+mn-ea"/>
                <a:cs typeface="+mj-lt"/>
              </a:rPr>
              <a:t>	</a:t>
            </a:r>
            <a:r>
              <a:rPr lang="en-US" altLang="zh-CN" sz="1400" dirty="0" err="1">
                <a:solidFill>
                  <a:schemeClr val="bg1"/>
                </a:solidFill>
                <a:latin typeface="+mn-ea"/>
                <a:cs typeface="+mj-lt"/>
              </a:rPr>
              <a:t>yyscanner</a:t>
            </a:r>
            <a:r>
              <a:rPr lang="en-US" altLang="zh-CN" sz="1400" dirty="0">
                <a:solidFill>
                  <a:schemeClr val="bg1"/>
                </a:solidFill>
                <a:latin typeface="+mn-ea"/>
                <a:cs typeface="+mj-lt"/>
              </a:rPr>
              <a:t> = </a:t>
            </a:r>
            <a:r>
              <a:rPr lang="en-US" altLang="zh-CN" sz="1400" dirty="0" err="1">
                <a:solidFill>
                  <a:schemeClr val="bg1"/>
                </a:solidFill>
                <a:latin typeface="+mn-ea"/>
                <a:cs typeface="+mj-lt"/>
              </a:rPr>
              <a:t>scanner_init</a:t>
            </a:r>
            <a:r>
              <a:rPr lang="en-US" altLang="zh-CN" sz="1400" dirty="0">
                <a:solidFill>
                  <a:schemeClr val="bg1"/>
                </a:solidFill>
                <a:latin typeface="+mn-ea"/>
                <a:cs typeface="+mj-lt"/>
              </a:rPr>
              <a:t>(str, &amp;</a:t>
            </a:r>
            <a:r>
              <a:rPr lang="en-US" altLang="zh-CN" sz="1400" dirty="0" err="1">
                <a:solidFill>
                  <a:schemeClr val="bg1"/>
                </a:solidFill>
                <a:latin typeface="+mn-ea"/>
                <a:cs typeface="+mj-lt"/>
              </a:rPr>
              <a:t>yyextra.core_yy_extra</a:t>
            </a:r>
            <a:r>
              <a:rPr lang="en-US" altLang="zh-CN" sz="1400" dirty="0">
                <a:solidFill>
                  <a:schemeClr val="bg1"/>
                </a:solidFill>
                <a:latin typeface="+mn-ea"/>
                <a:cs typeface="+mj-lt"/>
              </a:rPr>
              <a:t>, </a:t>
            </a:r>
            <a:r>
              <a:rPr lang="en-US" altLang="zh-CN" sz="1400" dirty="0" err="1">
                <a:solidFill>
                  <a:schemeClr val="bg1"/>
                </a:solidFill>
                <a:latin typeface="+mn-ea"/>
                <a:cs typeface="+mj-lt"/>
              </a:rPr>
              <a:t>ScanKeywords</a:t>
            </a:r>
            <a:r>
              <a:rPr lang="en-US" altLang="zh-CN" sz="1400" dirty="0">
                <a:solidFill>
                  <a:schemeClr val="bg1"/>
                </a:solidFill>
                <a:latin typeface="+mn-ea"/>
                <a:cs typeface="+mj-lt"/>
              </a:rPr>
              <a:t>, </a:t>
            </a:r>
            <a:r>
              <a:rPr lang="en-US" altLang="zh-CN" sz="1400" dirty="0" err="1">
                <a:solidFill>
                  <a:schemeClr val="bg1"/>
                </a:solidFill>
                <a:latin typeface="+mn-ea"/>
                <a:cs typeface="+mj-lt"/>
              </a:rPr>
              <a:t>NumScanKeywords</a:t>
            </a:r>
            <a:r>
              <a:rPr lang="en-US" altLang="zh-CN" sz="1400" dirty="0">
                <a:solidFill>
                  <a:schemeClr val="bg1"/>
                </a:solidFill>
                <a:latin typeface="+mn-ea"/>
                <a:cs typeface="+mj-lt"/>
              </a:rPr>
              <a:t>);</a:t>
            </a:r>
          </a:p>
          <a:p>
            <a:endParaRPr lang="en-US" altLang="zh-CN" sz="1400" dirty="0">
              <a:solidFill>
                <a:schemeClr val="bg1"/>
              </a:solidFill>
              <a:latin typeface="+mn-ea"/>
              <a:cs typeface="+mj-lt"/>
            </a:endParaRPr>
          </a:p>
          <a:p>
            <a:r>
              <a:rPr lang="en-US" altLang="zh-CN" sz="1400" dirty="0">
                <a:solidFill>
                  <a:schemeClr val="bg1"/>
                </a:solidFill>
                <a:latin typeface="+mn-ea"/>
                <a:cs typeface="+mj-lt"/>
              </a:rPr>
              <a:t>	/* </a:t>
            </a:r>
            <a:r>
              <a:rPr lang="en-US" altLang="zh-CN" sz="1400" dirty="0" err="1">
                <a:solidFill>
                  <a:schemeClr val="bg1"/>
                </a:solidFill>
                <a:latin typeface="+mn-ea"/>
                <a:cs typeface="+mj-lt"/>
              </a:rPr>
              <a:t>base_yylex</a:t>
            </a:r>
            <a:r>
              <a:rPr lang="en-US" altLang="zh-CN" sz="1400" dirty="0">
                <a:solidFill>
                  <a:schemeClr val="bg1"/>
                </a:solidFill>
                <a:latin typeface="+mn-ea"/>
                <a:cs typeface="+mj-lt"/>
              </a:rPr>
              <a:t>() only needs this much initialization */</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yyextra.have_lookahead</a:t>
            </a:r>
            <a:r>
              <a:rPr lang="en-US" altLang="zh-CN" sz="1400" dirty="0">
                <a:solidFill>
                  <a:schemeClr val="bg1"/>
                </a:solidFill>
                <a:latin typeface="+mn-ea"/>
                <a:cs typeface="+mj-lt"/>
              </a:rPr>
              <a:t> = false;</a:t>
            </a:r>
          </a:p>
          <a:p>
            <a:endParaRPr lang="en-US" altLang="zh-CN" sz="1400" dirty="0">
              <a:solidFill>
                <a:schemeClr val="bg1"/>
              </a:solidFill>
              <a:latin typeface="+mn-ea"/>
              <a:cs typeface="+mj-lt"/>
            </a:endParaRPr>
          </a:p>
          <a:p>
            <a:r>
              <a:rPr lang="en-US" altLang="zh-CN" sz="1400" dirty="0">
                <a:solidFill>
                  <a:schemeClr val="bg1"/>
                </a:solidFill>
                <a:latin typeface="+mn-ea"/>
                <a:cs typeface="+mj-lt"/>
              </a:rPr>
              <a:t>	/* </a:t>
            </a:r>
            <a:r>
              <a:rPr lang="zh-CN" altLang="en-US" sz="1400" dirty="0">
                <a:solidFill>
                  <a:schemeClr val="bg1"/>
                </a:solidFill>
                <a:latin typeface="+mn-ea"/>
                <a:cs typeface="+mj-lt"/>
              </a:rPr>
              <a:t>初始化</a:t>
            </a:r>
            <a:r>
              <a:rPr lang="en-US" altLang="zh-CN" sz="1400" dirty="0">
                <a:solidFill>
                  <a:schemeClr val="bg1"/>
                </a:solidFill>
                <a:latin typeface="+mn-ea"/>
                <a:cs typeface="+mj-lt"/>
              </a:rPr>
              <a:t>bison parser, </a:t>
            </a:r>
            <a:r>
              <a:rPr lang="zh-CN" altLang="en-US" sz="1400" dirty="0">
                <a:solidFill>
                  <a:schemeClr val="bg1"/>
                </a:solidFill>
                <a:latin typeface="+mn-ea"/>
                <a:cs typeface="+mj-lt"/>
              </a:rPr>
              <a:t>即清空</a:t>
            </a:r>
            <a:r>
              <a:rPr lang="en-US" altLang="zh-CN" sz="1400" dirty="0" err="1">
                <a:solidFill>
                  <a:schemeClr val="bg1"/>
                </a:solidFill>
                <a:latin typeface="+mn-ea"/>
                <a:cs typeface="+mj-lt"/>
              </a:rPr>
              <a:t>parsertree</a:t>
            </a:r>
            <a:r>
              <a:rPr lang="zh-CN" altLang="en-US" sz="1400" dirty="0">
                <a:solidFill>
                  <a:schemeClr val="bg1"/>
                </a:solidFill>
                <a:latin typeface="+mn-ea"/>
                <a:cs typeface="+mj-lt"/>
              </a:rPr>
              <a:t>指针，用于存放结果</a:t>
            </a:r>
            <a:r>
              <a:rPr lang="en-US" altLang="zh-CN" sz="1400" dirty="0">
                <a:solidFill>
                  <a:schemeClr val="bg1"/>
                </a:solidFill>
                <a:latin typeface="+mn-ea"/>
                <a:cs typeface="+mj-lt"/>
              </a:rPr>
              <a:t>*/</a:t>
            </a:r>
          </a:p>
          <a:p>
            <a:r>
              <a:rPr lang="en-US" altLang="zh-CN" sz="1400" dirty="0">
                <a:solidFill>
                  <a:schemeClr val="bg1"/>
                </a:solidFill>
                <a:latin typeface="+mn-ea"/>
                <a:cs typeface="+mj-lt"/>
              </a:rPr>
              <a:t>	</a:t>
            </a:r>
            <a:r>
              <a:rPr lang="en-US" altLang="zh-CN" sz="1400" dirty="0" err="1">
                <a:solidFill>
                  <a:schemeClr val="bg1"/>
                </a:solidFill>
                <a:latin typeface="+mn-ea"/>
                <a:cs typeface="+mj-lt"/>
              </a:rPr>
              <a:t>parser_init</a:t>
            </a:r>
            <a:r>
              <a:rPr lang="en-US" altLang="zh-CN" sz="1400" dirty="0">
                <a:solidFill>
                  <a:schemeClr val="bg1"/>
                </a:solidFill>
                <a:latin typeface="+mn-ea"/>
                <a:cs typeface="+mj-lt"/>
              </a:rPr>
              <a:t>(&amp;</a:t>
            </a:r>
            <a:r>
              <a:rPr lang="en-US" altLang="zh-CN" sz="1400" dirty="0" err="1">
                <a:solidFill>
                  <a:schemeClr val="bg1"/>
                </a:solidFill>
                <a:latin typeface="+mn-ea"/>
                <a:cs typeface="+mj-lt"/>
              </a:rPr>
              <a:t>yyextra</a:t>
            </a:r>
            <a:r>
              <a:rPr lang="en-US" altLang="zh-CN" sz="1400" dirty="0">
                <a:solidFill>
                  <a:schemeClr val="bg1"/>
                </a:solidFill>
                <a:latin typeface="+mn-ea"/>
                <a:cs typeface="+mj-lt"/>
              </a:rPr>
              <a:t>);</a:t>
            </a:r>
          </a:p>
          <a:p>
            <a:endParaRPr lang="en-US" altLang="zh-CN" sz="1400" dirty="0">
              <a:solidFill>
                <a:schemeClr val="bg1"/>
              </a:solidFill>
              <a:latin typeface="+mn-ea"/>
              <a:cs typeface="+mj-lt"/>
            </a:endParaRPr>
          </a:p>
          <a:p>
            <a:r>
              <a:rPr lang="en-US" altLang="zh-CN" sz="1400" dirty="0">
                <a:solidFill>
                  <a:schemeClr val="bg1"/>
                </a:solidFill>
                <a:latin typeface="+mn-ea"/>
                <a:cs typeface="+mj-lt"/>
              </a:rPr>
              <a:t>	/* </a:t>
            </a:r>
            <a:r>
              <a:rPr lang="zh-CN" altLang="en-US" sz="1400" dirty="0">
                <a:solidFill>
                  <a:schemeClr val="bg1"/>
                </a:solidFill>
                <a:latin typeface="+mn-ea"/>
                <a:cs typeface="+mj-lt"/>
              </a:rPr>
              <a:t>调用</a:t>
            </a:r>
            <a:r>
              <a:rPr lang="en-US" altLang="zh-CN" sz="1400" dirty="0">
                <a:solidFill>
                  <a:schemeClr val="bg1"/>
                </a:solidFill>
                <a:latin typeface="+mn-ea"/>
                <a:cs typeface="+mj-lt"/>
              </a:rPr>
              <a:t>Bison</a:t>
            </a:r>
            <a:r>
              <a:rPr lang="zh-CN" altLang="en-US" sz="1400" dirty="0">
                <a:solidFill>
                  <a:schemeClr val="bg1"/>
                </a:solidFill>
                <a:latin typeface="+mn-ea"/>
                <a:cs typeface="+mj-lt"/>
              </a:rPr>
              <a:t>的</a:t>
            </a:r>
            <a:r>
              <a:rPr lang="en-US" altLang="zh-CN" sz="1400" dirty="0" err="1">
                <a:solidFill>
                  <a:schemeClr val="bg1"/>
                </a:solidFill>
                <a:latin typeface="+mn-ea"/>
                <a:cs typeface="+mj-lt"/>
              </a:rPr>
              <a:t>yyparse</a:t>
            </a:r>
            <a:r>
              <a:rPr lang="en-US" altLang="zh-CN" sz="1400" dirty="0">
                <a:solidFill>
                  <a:schemeClr val="bg1"/>
                </a:solidFill>
                <a:latin typeface="+mn-ea"/>
                <a:cs typeface="+mj-lt"/>
              </a:rPr>
              <a:t>*/</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yyresult</a:t>
            </a:r>
            <a:r>
              <a:rPr lang="en-US" altLang="zh-CN" sz="1400" dirty="0">
                <a:solidFill>
                  <a:schemeClr val="bg1"/>
                </a:solidFill>
                <a:latin typeface="+mn-ea"/>
                <a:cs typeface="+mj-lt"/>
              </a:rPr>
              <a:t> = </a:t>
            </a:r>
            <a:r>
              <a:rPr lang="en-US" altLang="zh-CN" sz="1400" dirty="0" err="1">
                <a:solidFill>
                  <a:schemeClr val="bg1"/>
                </a:solidFill>
                <a:latin typeface="+mn-ea"/>
                <a:cs typeface="+mj-lt"/>
              </a:rPr>
              <a:t>base_yyparse</a:t>
            </a:r>
            <a:r>
              <a:rPr lang="en-US" altLang="zh-CN" sz="1400" dirty="0">
                <a:solidFill>
                  <a:schemeClr val="bg1"/>
                </a:solidFill>
                <a:latin typeface="+mn-ea"/>
                <a:cs typeface="+mj-lt"/>
              </a:rPr>
              <a:t>(</a:t>
            </a:r>
            <a:r>
              <a:rPr lang="en-US" altLang="zh-CN" sz="1400" dirty="0" err="1">
                <a:solidFill>
                  <a:schemeClr val="bg1"/>
                </a:solidFill>
                <a:latin typeface="+mn-ea"/>
                <a:cs typeface="+mj-lt"/>
              </a:rPr>
              <a:t>yyscanner</a:t>
            </a:r>
            <a:r>
              <a:rPr lang="en-US" altLang="zh-CN" sz="1400" dirty="0">
                <a:solidFill>
                  <a:schemeClr val="bg1"/>
                </a:solidFill>
                <a:latin typeface="+mn-ea"/>
                <a:cs typeface="+mj-lt"/>
              </a:rPr>
              <a:t>);</a:t>
            </a:r>
          </a:p>
          <a:p>
            <a:endParaRPr lang="en-US" altLang="zh-CN" sz="1400" dirty="0">
              <a:solidFill>
                <a:schemeClr val="bg1"/>
              </a:solidFill>
              <a:latin typeface="+mn-ea"/>
              <a:cs typeface="+mj-lt"/>
            </a:endParaRPr>
          </a:p>
          <a:p>
            <a:r>
              <a:rPr lang="en-US" altLang="zh-CN" sz="1400" dirty="0">
                <a:solidFill>
                  <a:schemeClr val="bg1"/>
                </a:solidFill>
                <a:latin typeface="+mn-ea"/>
                <a:cs typeface="+mj-lt"/>
              </a:rPr>
              <a:t>	/* Clean up (release memory) */</a:t>
            </a:r>
          </a:p>
          <a:p>
            <a:r>
              <a:rPr lang="en-US" altLang="zh-CN" sz="1400" dirty="0">
                <a:solidFill>
                  <a:schemeClr val="bg1"/>
                </a:solidFill>
                <a:latin typeface="+mn-ea"/>
                <a:cs typeface="+mj-lt"/>
              </a:rPr>
              <a:t>	</a:t>
            </a:r>
            <a:r>
              <a:rPr lang="en-US" altLang="zh-CN" sz="1400" dirty="0" err="1">
                <a:solidFill>
                  <a:schemeClr val="bg1"/>
                </a:solidFill>
                <a:latin typeface="+mn-ea"/>
                <a:cs typeface="+mj-lt"/>
              </a:rPr>
              <a:t>scanner_finish</a:t>
            </a:r>
            <a:r>
              <a:rPr lang="en-US" altLang="zh-CN" sz="1400" dirty="0">
                <a:solidFill>
                  <a:schemeClr val="bg1"/>
                </a:solidFill>
                <a:latin typeface="+mn-ea"/>
                <a:cs typeface="+mj-lt"/>
              </a:rPr>
              <a:t>(</a:t>
            </a:r>
            <a:r>
              <a:rPr lang="en-US" altLang="zh-CN" sz="1400" dirty="0" err="1">
                <a:solidFill>
                  <a:schemeClr val="bg1"/>
                </a:solidFill>
                <a:latin typeface="+mn-ea"/>
                <a:cs typeface="+mj-lt"/>
              </a:rPr>
              <a:t>yyscanner</a:t>
            </a:r>
            <a:r>
              <a:rPr lang="en-US" altLang="zh-CN" sz="1400" dirty="0">
                <a:solidFill>
                  <a:schemeClr val="bg1"/>
                </a:solidFill>
                <a:latin typeface="+mn-ea"/>
                <a:cs typeface="+mj-lt"/>
              </a:rPr>
              <a:t>);</a:t>
            </a:r>
          </a:p>
          <a:p>
            <a:endParaRPr lang="en-US" altLang="zh-CN" sz="1400" dirty="0">
              <a:solidFill>
                <a:schemeClr val="bg1"/>
              </a:solidFill>
              <a:latin typeface="+mn-ea"/>
              <a:cs typeface="+mj-lt"/>
            </a:endParaRPr>
          </a:p>
          <a:p>
            <a:r>
              <a:rPr lang="en-US" altLang="zh-CN" sz="1400" dirty="0">
                <a:solidFill>
                  <a:schemeClr val="bg1"/>
                </a:solidFill>
                <a:latin typeface="+mn-ea"/>
                <a:cs typeface="+mj-lt"/>
              </a:rPr>
              <a:t>	if (</a:t>
            </a:r>
            <a:r>
              <a:rPr lang="en-US" altLang="zh-CN" sz="1400" dirty="0" err="1">
                <a:solidFill>
                  <a:schemeClr val="bg1"/>
                </a:solidFill>
                <a:latin typeface="+mn-ea"/>
                <a:cs typeface="+mj-lt"/>
              </a:rPr>
              <a:t>yyresult</a:t>
            </a:r>
            <a:r>
              <a:rPr lang="en-US" altLang="zh-CN" sz="1400" dirty="0">
                <a:solidFill>
                  <a:schemeClr val="bg1"/>
                </a:solidFill>
                <a:latin typeface="+mn-ea"/>
                <a:cs typeface="+mj-lt"/>
              </a:rPr>
              <a:t>)	/* error */</a:t>
            </a:r>
          </a:p>
          <a:p>
            <a:r>
              <a:rPr lang="en-US" altLang="zh-CN" sz="1400" dirty="0">
                <a:solidFill>
                  <a:schemeClr val="bg1"/>
                </a:solidFill>
                <a:latin typeface="+mn-ea"/>
                <a:cs typeface="+mj-lt"/>
              </a:rPr>
              <a:t>		return NIL;</a:t>
            </a:r>
          </a:p>
          <a:p>
            <a:r>
              <a:rPr lang="en-US" altLang="zh-CN" sz="1400" dirty="0">
                <a:solidFill>
                  <a:schemeClr val="bg1"/>
                </a:solidFill>
                <a:latin typeface="+mn-ea"/>
                <a:cs typeface="+mj-lt"/>
              </a:rPr>
              <a:t>	return </a:t>
            </a:r>
            <a:r>
              <a:rPr lang="en-US" altLang="zh-CN" sz="1400" dirty="0" err="1">
                <a:solidFill>
                  <a:schemeClr val="bg1"/>
                </a:solidFill>
                <a:latin typeface="+mn-ea"/>
                <a:cs typeface="+mj-lt"/>
              </a:rPr>
              <a:t>yyextra.parsetree</a:t>
            </a:r>
            <a:r>
              <a:rPr lang="en-US" altLang="zh-CN" sz="1400" dirty="0">
                <a:solidFill>
                  <a:schemeClr val="bg1"/>
                </a:solidFill>
                <a:latin typeface="+mn-ea"/>
                <a:cs typeface="+mj-lt"/>
              </a:rPr>
              <a:t>;</a:t>
            </a:r>
          </a:p>
          <a:p>
            <a:r>
              <a:rPr lang="en-US" altLang="zh-CN" sz="1400" dirty="0">
                <a:solidFill>
                  <a:schemeClr val="bg1"/>
                </a:solidFill>
                <a:latin typeface="+mn-ea"/>
                <a:cs typeface="+mj-lt"/>
              </a:rPr>
              <a:t>}</a:t>
            </a:r>
          </a:p>
        </p:txBody>
      </p:sp>
    </p:spTree>
    <p:custDataLst>
      <p:tags r:id="rId1"/>
    </p:custDataLst>
    <p:extLst>
      <p:ext uri="{BB962C8B-B14F-4D97-AF65-F5344CB8AC3E}">
        <p14:creationId xmlns:p14="http://schemas.microsoft.com/office/powerpoint/2010/main" val="9501139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err="1">
                <a:solidFill>
                  <a:schemeClr val="bg1"/>
                </a:solidFill>
                <a:latin typeface="+mj-lt"/>
                <a:cs typeface="+mj-lt"/>
              </a:rPr>
              <a:t>raw_parser</a:t>
            </a:r>
            <a:r>
              <a:rPr lang="en-US" altLang="zh-CN" sz="3200" b="1" dirty="0">
                <a:solidFill>
                  <a:schemeClr val="bg1"/>
                </a:solidFill>
                <a:latin typeface="+mj-lt"/>
                <a:cs typeface="+mj-lt"/>
              </a:rPr>
              <a:t> </a:t>
            </a:r>
            <a:r>
              <a:rPr lang="zh-CN" altLang="en-US" sz="3200" b="1" dirty="0">
                <a:solidFill>
                  <a:schemeClr val="bg1"/>
                </a:solidFill>
                <a:latin typeface="+mj-lt"/>
                <a:cs typeface="+mj-lt"/>
              </a:rPr>
              <a:t>函数</a:t>
            </a:r>
            <a:endParaRPr lang="en-US" altLang="zh-CN" sz="3200" b="1" dirty="0">
              <a:solidFill>
                <a:schemeClr val="bg1"/>
              </a:solidFill>
              <a:latin typeface="+mj-lt"/>
              <a:cs typeface="+mj-lt"/>
            </a:endParaRPr>
          </a:p>
        </p:txBody>
      </p:sp>
      <p:sp>
        <p:nvSpPr>
          <p:cNvPr id="2" name="文本框 1"/>
          <p:cNvSpPr txBox="1"/>
          <p:nvPr/>
        </p:nvSpPr>
        <p:spPr>
          <a:xfrm>
            <a:off x="762000" y="1595021"/>
            <a:ext cx="10668000" cy="4616648"/>
          </a:xfrm>
          <a:prstGeom prst="rect">
            <a:avLst/>
          </a:prstGeom>
          <a:noFill/>
        </p:spPr>
        <p:txBody>
          <a:bodyPr wrap="square" rtlCol="0">
            <a:spAutoFit/>
          </a:bodyPr>
          <a:lstStyle/>
          <a:p>
            <a:r>
              <a:rPr lang="en-US" altLang="zh-CN" sz="1400" dirty="0">
                <a:solidFill>
                  <a:schemeClr val="bg1"/>
                </a:solidFill>
                <a:latin typeface="+mn-ea"/>
                <a:cs typeface="+mj-lt"/>
              </a:rPr>
              <a:t>List * </a:t>
            </a:r>
            <a:r>
              <a:rPr lang="en-US" altLang="zh-CN" sz="1400" dirty="0" err="1">
                <a:solidFill>
                  <a:schemeClr val="bg1"/>
                </a:solidFill>
                <a:latin typeface="+mn-ea"/>
                <a:cs typeface="+mj-lt"/>
              </a:rPr>
              <a:t>raw_parser</a:t>
            </a:r>
            <a:r>
              <a:rPr lang="en-US" altLang="zh-CN" sz="1400" dirty="0">
                <a:solidFill>
                  <a:schemeClr val="bg1"/>
                </a:solidFill>
                <a:latin typeface="+mn-ea"/>
                <a:cs typeface="+mj-lt"/>
              </a:rPr>
              <a:t>(const char *str) {</a:t>
            </a:r>
          </a:p>
          <a:p>
            <a:r>
              <a:rPr lang="en-US" altLang="zh-CN" sz="1400" dirty="0">
                <a:solidFill>
                  <a:schemeClr val="bg1"/>
                </a:solidFill>
                <a:latin typeface="+mn-ea"/>
                <a:cs typeface="+mj-lt"/>
              </a:rPr>
              <a:t>	……</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yyscanner</a:t>
            </a:r>
            <a:r>
              <a:rPr lang="en-US" altLang="zh-CN" sz="1400" dirty="0">
                <a:solidFill>
                  <a:schemeClr val="bg1"/>
                </a:solidFill>
                <a:latin typeface="+mn-ea"/>
                <a:cs typeface="+mj-lt"/>
              </a:rPr>
              <a:t> = </a:t>
            </a:r>
            <a:r>
              <a:rPr lang="en-US" altLang="zh-CN" sz="1400" dirty="0" err="1">
                <a:solidFill>
                  <a:schemeClr val="bg1"/>
                </a:solidFill>
                <a:latin typeface="+mn-ea"/>
                <a:cs typeface="+mj-lt"/>
              </a:rPr>
              <a:t>scanner_init</a:t>
            </a:r>
            <a:r>
              <a:rPr lang="en-US" altLang="zh-CN" sz="1400" dirty="0">
                <a:solidFill>
                  <a:schemeClr val="bg1"/>
                </a:solidFill>
                <a:latin typeface="+mn-ea"/>
                <a:cs typeface="+mj-lt"/>
              </a:rPr>
              <a:t>(str, &amp;</a:t>
            </a:r>
            <a:r>
              <a:rPr lang="en-US" altLang="zh-CN" sz="1400" dirty="0" err="1">
                <a:solidFill>
                  <a:schemeClr val="bg1"/>
                </a:solidFill>
                <a:latin typeface="+mn-ea"/>
                <a:cs typeface="+mj-lt"/>
              </a:rPr>
              <a:t>yyextra.core_yy_extra</a:t>
            </a:r>
            <a:r>
              <a:rPr lang="en-US" altLang="zh-CN" sz="1400" dirty="0">
                <a:solidFill>
                  <a:schemeClr val="bg1"/>
                </a:solidFill>
                <a:latin typeface="+mn-ea"/>
                <a:cs typeface="+mj-lt"/>
              </a:rPr>
              <a:t>, </a:t>
            </a:r>
            <a:r>
              <a:rPr lang="en-US" altLang="zh-CN" sz="1400" dirty="0" err="1">
                <a:solidFill>
                  <a:schemeClr val="bg1"/>
                </a:solidFill>
                <a:latin typeface="+mn-ea"/>
                <a:cs typeface="+mj-lt"/>
              </a:rPr>
              <a:t>ScanKeywords</a:t>
            </a:r>
            <a:r>
              <a:rPr lang="en-US" altLang="zh-CN" sz="1400" dirty="0">
                <a:solidFill>
                  <a:schemeClr val="bg1"/>
                </a:solidFill>
                <a:latin typeface="+mn-ea"/>
                <a:cs typeface="+mj-lt"/>
              </a:rPr>
              <a:t>, </a:t>
            </a:r>
            <a:r>
              <a:rPr lang="en-US" altLang="zh-CN" sz="1400" dirty="0" err="1">
                <a:solidFill>
                  <a:schemeClr val="bg1"/>
                </a:solidFill>
                <a:latin typeface="+mn-ea"/>
                <a:cs typeface="+mj-lt"/>
              </a:rPr>
              <a:t>NumScanKeywords</a:t>
            </a:r>
            <a:r>
              <a:rPr lang="en-US" altLang="zh-CN" sz="1400" dirty="0">
                <a:solidFill>
                  <a:schemeClr val="bg1"/>
                </a:solidFill>
                <a:latin typeface="+mn-ea"/>
                <a:cs typeface="+mj-lt"/>
              </a:rPr>
              <a:t>);</a:t>
            </a:r>
          </a:p>
          <a:p>
            <a:r>
              <a:rPr lang="en-US" altLang="zh-CN" sz="1400" dirty="0">
                <a:solidFill>
                  <a:schemeClr val="bg1"/>
                </a:solidFill>
                <a:latin typeface="+mn-ea"/>
                <a:cs typeface="+mj-lt"/>
              </a:rPr>
              <a:t>	{</a:t>
            </a:r>
          </a:p>
          <a:p>
            <a:r>
              <a:rPr lang="en-US" altLang="zh-CN" sz="1400" dirty="0">
                <a:solidFill>
                  <a:schemeClr val="bg1"/>
                </a:solidFill>
                <a:latin typeface="+mn-ea"/>
                <a:cs typeface="+mj-lt"/>
              </a:rPr>
              <a:t>		</a:t>
            </a:r>
            <a:r>
              <a:rPr lang="zh-CN" altLang="en-US" sz="1400" dirty="0">
                <a:solidFill>
                  <a:schemeClr val="bg1"/>
                </a:solidFill>
                <a:latin typeface="+mn-ea"/>
                <a:cs typeface="+mj-lt"/>
              </a:rPr>
              <a:t> </a:t>
            </a:r>
            <a:r>
              <a:rPr lang="en-US" altLang="zh-CN" sz="1400" dirty="0">
                <a:solidFill>
                  <a:schemeClr val="bg1"/>
                </a:solidFill>
                <a:latin typeface="+mn-ea"/>
                <a:cs typeface="+mj-lt"/>
              </a:rPr>
              <a:t>//</a:t>
            </a:r>
            <a:r>
              <a:rPr lang="zh-CN" altLang="en-US" sz="1400" dirty="0">
                <a:solidFill>
                  <a:schemeClr val="bg1"/>
                </a:solidFill>
                <a:latin typeface="+mn-ea"/>
                <a:cs typeface="+mj-lt"/>
              </a:rPr>
              <a:t>初始化</a:t>
            </a:r>
            <a:r>
              <a:rPr lang="en-US" altLang="zh-CN" sz="1400" dirty="0">
                <a:solidFill>
                  <a:schemeClr val="bg1"/>
                </a:solidFill>
                <a:latin typeface="+mn-ea"/>
                <a:cs typeface="+mj-lt"/>
              </a:rPr>
              <a:t>scanner, scanner</a:t>
            </a:r>
            <a:r>
              <a:rPr lang="zh-CN" altLang="en-US" sz="1400" dirty="0">
                <a:solidFill>
                  <a:schemeClr val="bg1"/>
                </a:solidFill>
                <a:latin typeface="+mn-ea"/>
                <a:cs typeface="+mj-lt"/>
              </a:rPr>
              <a:t>被初始化为</a:t>
            </a:r>
            <a:r>
              <a:rPr lang="en-US" altLang="zh-CN" sz="1400" dirty="0" err="1">
                <a:solidFill>
                  <a:schemeClr val="bg1"/>
                </a:solidFill>
                <a:latin typeface="+mn-ea"/>
                <a:cs typeface="+mj-lt"/>
              </a:rPr>
              <a:t>yyguts_t</a:t>
            </a:r>
            <a:r>
              <a:rPr lang="zh-CN" altLang="en-US" sz="1400" dirty="0">
                <a:solidFill>
                  <a:schemeClr val="bg1"/>
                </a:solidFill>
                <a:latin typeface="+mn-ea"/>
                <a:cs typeface="+mj-lt"/>
              </a:rPr>
              <a:t>类型的结构体大小。并初始化结构体中各变量</a:t>
            </a:r>
            <a:endParaRPr lang="en-US" altLang="zh-CN" sz="1400" dirty="0">
              <a:solidFill>
                <a:schemeClr val="bg1"/>
              </a:solidFill>
              <a:latin typeface="+mn-ea"/>
              <a:cs typeface="+mj-lt"/>
            </a:endParaRPr>
          </a:p>
          <a:p>
            <a:r>
              <a:rPr lang="en-US" altLang="zh-CN" sz="1400" dirty="0">
                <a:solidFill>
                  <a:schemeClr val="bg1"/>
                </a:solidFill>
                <a:latin typeface="+mn-ea"/>
                <a:cs typeface="+mj-lt"/>
              </a:rPr>
              <a:t>		if (</a:t>
            </a:r>
            <a:r>
              <a:rPr lang="en-US" altLang="zh-CN" sz="1400" dirty="0" err="1">
                <a:solidFill>
                  <a:schemeClr val="bg1"/>
                </a:solidFill>
                <a:latin typeface="+mn-ea"/>
                <a:cs typeface="+mj-lt"/>
              </a:rPr>
              <a:t>core_yylex_init</a:t>
            </a:r>
            <a:r>
              <a:rPr lang="en-US" altLang="zh-CN" sz="1400" dirty="0">
                <a:solidFill>
                  <a:schemeClr val="bg1"/>
                </a:solidFill>
                <a:latin typeface="+mn-ea"/>
                <a:cs typeface="+mj-lt"/>
              </a:rPr>
              <a:t>(&amp;scanner) != 0</a:t>
            </a:r>
            <a:endParaRPr lang="zh-CN" altLang="en-US" sz="1400" dirty="0">
              <a:solidFill>
                <a:schemeClr val="bg1"/>
              </a:solidFill>
              <a:latin typeface="+mn-ea"/>
              <a:cs typeface="+mj-lt"/>
            </a:endParaRPr>
          </a:p>
          <a:p>
            <a:r>
              <a:rPr lang="zh-CN" altLang="en-US" sz="1400" dirty="0">
                <a:solidFill>
                  <a:schemeClr val="bg1"/>
                </a:solidFill>
                <a:latin typeface="+mn-ea"/>
                <a:cs typeface="+mj-lt"/>
              </a:rPr>
              <a:t>		</a:t>
            </a:r>
            <a:r>
              <a:rPr lang="en-US" altLang="zh-CN" sz="1400" dirty="0">
                <a:solidFill>
                  <a:schemeClr val="bg1"/>
                </a:solidFill>
                <a:latin typeface="+mn-ea"/>
                <a:cs typeface="+mj-lt"/>
              </a:rPr>
              <a:t>	</a:t>
            </a:r>
            <a:r>
              <a:rPr lang="en-US" altLang="zh-CN" sz="1400" dirty="0" err="1">
                <a:solidFill>
                  <a:schemeClr val="bg1"/>
                </a:solidFill>
                <a:latin typeface="+mn-ea"/>
                <a:cs typeface="+mj-lt"/>
              </a:rPr>
              <a:t>elog</a:t>
            </a:r>
            <a:r>
              <a:rPr lang="en-US" altLang="zh-CN" sz="1400" dirty="0">
                <a:solidFill>
                  <a:schemeClr val="bg1"/>
                </a:solidFill>
                <a:latin typeface="+mn-ea"/>
                <a:cs typeface="+mj-lt"/>
              </a:rPr>
              <a:t>(ERROR, "</a:t>
            </a:r>
            <a:r>
              <a:rPr lang="en-US" altLang="zh-CN" sz="1400" dirty="0" err="1">
                <a:solidFill>
                  <a:schemeClr val="bg1"/>
                </a:solidFill>
                <a:latin typeface="+mn-ea"/>
                <a:cs typeface="+mj-lt"/>
              </a:rPr>
              <a:t>core_yylex_init</a:t>
            </a:r>
            <a:r>
              <a:rPr lang="en-US" altLang="zh-CN" sz="1400" dirty="0">
                <a:solidFill>
                  <a:schemeClr val="bg1"/>
                </a:solidFill>
                <a:latin typeface="+mn-ea"/>
                <a:cs typeface="+mj-lt"/>
              </a:rPr>
              <a:t>() failed: %m");</a:t>
            </a:r>
          </a:p>
          <a:p>
            <a:r>
              <a:rPr lang="en-US" altLang="zh-CN" sz="1400" dirty="0">
                <a:solidFill>
                  <a:schemeClr val="bg1"/>
                </a:solidFill>
                <a:latin typeface="+mn-ea"/>
                <a:cs typeface="+mj-lt"/>
              </a:rPr>
              <a:t>		//</a:t>
            </a:r>
            <a:r>
              <a:rPr lang="zh-CN" altLang="en-US" sz="1400" dirty="0">
                <a:solidFill>
                  <a:schemeClr val="bg1"/>
                </a:solidFill>
                <a:latin typeface="+mn-ea"/>
                <a:cs typeface="+mj-lt"/>
              </a:rPr>
              <a:t>把</a:t>
            </a:r>
            <a:r>
              <a:rPr lang="en-US" altLang="zh-CN" sz="1400" dirty="0" err="1">
                <a:solidFill>
                  <a:schemeClr val="bg1"/>
                </a:solidFill>
                <a:latin typeface="+mn-ea"/>
                <a:cs typeface="+mj-lt"/>
              </a:rPr>
              <a:t>yyext</a:t>
            </a:r>
            <a:r>
              <a:rPr lang="zh-CN" altLang="en-US" sz="1400" dirty="0">
                <a:solidFill>
                  <a:schemeClr val="bg1"/>
                </a:solidFill>
                <a:latin typeface="+mn-ea"/>
                <a:cs typeface="+mj-lt"/>
              </a:rPr>
              <a:t>赋给</a:t>
            </a:r>
            <a:r>
              <a:rPr lang="en-US" altLang="zh-CN" sz="1400" dirty="0">
                <a:solidFill>
                  <a:schemeClr val="bg1"/>
                </a:solidFill>
                <a:latin typeface="+mn-ea"/>
                <a:cs typeface="+mj-lt"/>
              </a:rPr>
              <a:t>scanner-&gt;</a:t>
            </a:r>
            <a:r>
              <a:rPr lang="en-US" altLang="zh-CN" sz="1400" dirty="0" err="1">
                <a:solidFill>
                  <a:schemeClr val="bg1"/>
                </a:solidFill>
                <a:latin typeface="+mn-ea"/>
                <a:cs typeface="+mj-lt"/>
              </a:rPr>
              <a:t>yyextra_r,yyext</a:t>
            </a:r>
            <a:r>
              <a:rPr lang="zh-CN" altLang="en-US" sz="1400" dirty="0">
                <a:solidFill>
                  <a:schemeClr val="bg1"/>
                </a:solidFill>
                <a:latin typeface="+mn-ea"/>
                <a:cs typeface="+mj-lt"/>
              </a:rPr>
              <a:t>就是我们传入的</a:t>
            </a:r>
            <a:r>
              <a:rPr lang="en-US" altLang="zh-CN" sz="1400" dirty="0">
                <a:solidFill>
                  <a:schemeClr val="bg1"/>
                </a:solidFill>
                <a:latin typeface="+mn-ea"/>
                <a:cs typeface="+mj-lt"/>
              </a:rPr>
              <a:t>extra data.</a:t>
            </a:r>
          </a:p>
          <a:p>
            <a:r>
              <a:rPr lang="en-US" altLang="zh-CN" sz="1400" dirty="0">
                <a:solidFill>
                  <a:schemeClr val="bg1"/>
                </a:solidFill>
                <a:latin typeface="+mn-ea"/>
                <a:cs typeface="+mj-lt"/>
              </a:rPr>
              <a:t>		 </a:t>
            </a:r>
            <a:r>
              <a:rPr lang="en-US" altLang="zh-CN" sz="1400" dirty="0" err="1">
                <a:solidFill>
                  <a:schemeClr val="bg1"/>
                </a:solidFill>
                <a:latin typeface="+mn-ea"/>
                <a:cs typeface="+mj-lt"/>
              </a:rPr>
              <a:t>core_yyset_extra</a:t>
            </a:r>
            <a:r>
              <a:rPr lang="en-US" altLang="zh-CN" sz="1400" dirty="0">
                <a:solidFill>
                  <a:schemeClr val="bg1"/>
                </a:solidFill>
                <a:latin typeface="+mn-ea"/>
                <a:cs typeface="+mj-lt"/>
              </a:rPr>
              <a:t>(</a:t>
            </a:r>
            <a:r>
              <a:rPr lang="en-US" altLang="zh-CN" sz="1400" dirty="0" err="1">
                <a:solidFill>
                  <a:schemeClr val="bg1"/>
                </a:solidFill>
                <a:latin typeface="+mn-ea"/>
                <a:cs typeface="+mj-lt"/>
              </a:rPr>
              <a:t>yyext</a:t>
            </a:r>
            <a:r>
              <a:rPr lang="en-US" altLang="zh-CN" sz="1400" dirty="0">
                <a:solidFill>
                  <a:schemeClr val="bg1"/>
                </a:solidFill>
                <a:latin typeface="+mn-ea"/>
                <a:cs typeface="+mj-lt"/>
              </a:rPr>
              <a:t>, scanner);</a:t>
            </a:r>
          </a:p>
          <a:p>
            <a:r>
              <a:rPr lang="en-US" altLang="zh-CN" sz="1400" dirty="0">
                <a:solidFill>
                  <a:schemeClr val="bg1"/>
                </a:solidFill>
                <a:latin typeface="+mn-ea"/>
                <a:cs typeface="+mj-lt"/>
              </a:rPr>
              <a:t>		//</a:t>
            </a:r>
            <a:r>
              <a:rPr lang="zh-CN" altLang="en-US" sz="1400" dirty="0">
                <a:solidFill>
                  <a:schemeClr val="bg1"/>
                </a:solidFill>
                <a:latin typeface="+mn-ea"/>
                <a:cs typeface="+mj-lt"/>
              </a:rPr>
              <a:t>赋值到</a:t>
            </a:r>
            <a:r>
              <a:rPr lang="en-US" altLang="zh-CN" sz="1400" dirty="0">
                <a:solidFill>
                  <a:schemeClr val="bg1"/>
                </a:solidFill>
                <a:latin typeface="+mn-ea"/>
                <a:cs typeface="+mj-lt"/>
              </a:rPr>
              <a:t>extra data</a:t>
            </a:r>
            <a:r>
              <a:rPr lang="zh-CN" altLang="en-US" sz="1400" dirty="0">
                <a:solidFill>
                  <a:schemeClr val="bg1"/>
                </a:solidFill>
                <a:latin typeface="+mn-ea"/>
                <a:cs typeface="+mj-lt"/>
              </a:rPr>
              <a:t>中，这样就可以在</a:t>
            </a:r>
            <a:r>
              <a:rPr lang="en-US" altLang="zh-CN" sz="1400" dirty="0" err="1">
                <a:solidFill>
                  <a:schemeClr val="bg1"/>
                </a:solidFill>
                <a:latin typeface="+mn-ea"/>
                <a:cs typeface="+mj-lt"/>
              </a:rPr>
              <a:t>yylex</a:t>
            </a:r>
            <a:r>
              <a:rPr lang="zh-CN" altLang="en-US" sz="1400" dirty="0">
                <a:solidFill>
                  <a:schemeClr val="bg1"/>
                </a:solidFill>
                <a:latin typeface="+mn-ea"/>
                <a:cs typeface="+mj-lt"/>
              </a:rPr>
              <a:t>中使用这个数组这个数组包含了所有的关键字。</a:t>
            </a:r>
            <a:endParaRPr lang="en-US" altLang="zh-CN" sz="1400" dirty="0">
              <a:solidFill>
                <a:schemeClr val="bg1"/>
              </a:solidFill>
              <a:latin typeface="+mn-ea"/>
              <a:cs typeface="+mj-lt"/>
            </a:endParaRPr>
          </a:p>
          <a:p>
            <a:r>
              <a:rPr lang="en-US" altLang="zh-CN" sz="1400" dirty="0">
                <a:solidFill>
                  <a:schemeClr val="bg1"/>
                </a:solidFill>
                <a:latin typeface="+mn-ea"/>
                <a:cs typeface="+mj-lt"/>
              </a:rPr>
              <a:t>		</a:t>
            </a:r>
            <a:r>
              <a:rPr lang="en-US" altLang="zh-CN" sz="1400" dirty="0" err="1">
                <a:solidFill>
                  <a:schemeClr val="bg1"/>
                </a:solidFill>
                <a:latin typeface="+mn-ea"/>
                <a:cs typeface="+mj-lt"/>
              </a:rPr>
              <a:t>yyext</a:t>
            </a:r>
            <a:r>
              <a:rPr lang="en-US" altLang="zh-CN" sz="1400" dirty="0">
                <a:solidFill>
                  <a:schemeClr val="bg1"/>
                </a:solidFill>
                <a:latin typeface="+mn-ea"/>
                <a:cs typeface="+mj-lt"/>
              </a:rPr>
              <a:t>-&gt;keywords = keywords;</a:t>
            </a:r>
          </a:p>
          <a:p>
            <a:r>
              <a:rPr lang="en-US" altLang="zh-CN" sz="1400" dirty="0">
                <a:solidFill>
                  <a:schemeClr val="bg1"/>
                </a:solidFill>
                <a:latin typeface="+mn-ea"/>
                <a:cs typeface="+mj-lt"/>
              </a:rPr>
              <a:t>		//</a:t>
            </a:r>
            <a:r>
              <a:rPr lang="zh-CN" altLang="en-US" sz="1400" dirty="0">
                <a:solidFill>
                  <a:schemeClr val="bg1"/>
                </a:solidFill>
                <a:latin typeface="+mn-ea"/>
                <a:cs typeface="+mj-lt"/>
              </a:rPr>
              <a:t>用户存放要解析的字符串的</a:t>
            </a:r>
            <a:r>
              <a:rPr lang="en-US" altLang="zh-CN" sz="1400" dirty="0">
                <a:solidFill>
                  <a:schemeClr val="bg1"/>
                </a:solidFill>
                <a:latin typeface="+mn-ea"/>
                <a:cs typeface="+mj-lt"/>
              </a:rPr>
              <a:t>buffer</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a:t>
            </a:r>
            <a:r>
              <a:rPr lang="en-US" altLang="zh-CN" sz="1400" dirty="0">
                <a:solidFill>
                  <a:schemeClr val="bg1"/>
                </a:solidFill>
                <a:latin typeface="+mn-ea"/>
                <a:cs typeface="+mj-lt"/>
              </a:rPr>
              <a:t> = (char *) </a:t>
            </a:r>
            <a:r>
              <a:rPr lang="en-US" altLang="zh-CN" sz="1400" dirty="0" err="1">
                <a:solidFill>
                  <a:schemeClr val="bg1"/>
                </a:solidFill>
                <a:latin typeface="+mn-ea"/>
                <a:cs typeface="+mj-lt"/>
              </a:rPr>
              <a:t>palloc</a:t>
            </a:r>
            <a:r>
              <a:rPr lang="en-US" altLang="zh-CN" sz="1400" dirty="0">
                <a:solidFill>
                  <a:schemeClr val="bg1"/>
                </a:solidFill>
                <a:latin typeface="+mn-ea"/>
                <a:cs typeface="+mj-lt"/>
              </a:rPr>
              <a:t>(</a:t>
            </a:r>
            <a:r>
              <a:rPr lang="en-US" altLang="zh-CN" sz="1400" dirty="0" err="1">
                <a:solidFill>
                  <a:schemeClr val="bg1"/>
                </a:solidFill>
                <a:latin typeface="+mn-ea"/>
                <a:cs typeface="+mj-lt"/>
              </a:rPr>
              <a:t>slen</a:t>
            </a:r>
            <a:r>
              <a:rPr lang="en-US" altLang="zh-CN" sz="1400" dirty="0">
                <a:solidFill>
                  <a:schemeClr val="bg1"/>
                </a:solidFill>
                <a:latin typeface="+mn-ea"/>
                <a:cs typeface="+mj-lt"/>
              </a:rPr>
              <a:t> + 2);</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scanbuflen</a:t>
            </a:r>
            <a:r>
              <a:rPr lang="en-US" altLang="zh-CN" sz="1400" dirty="0">
                <a:solidFill>
                  <a:schemeClr val="bg1"/>
                </a:solidFill>
                <a:latin typeface="+mn-ea"/>
                <a:cs typeface="+mj-lt"/>
              </a:rPr>
              <a:t> = </a:t>
            </a:r>
            <a:r>
              <a:rPr lang="en-US" altLang="zh-CN" sz="1400" dirty="0" err="1">
                <a:solidFill>
                  <a:schemeClr val="bg1"/>
                </a:solidFill>
                <a:latin typeface="+mn-ea"/>
                <a:cs typeface="+mj-lt"/>
              </a:rPr>
              <a:t>slen</a:t>
            </a:r>
            <a:r>
              <a:rPr lang="en-US" altLang="zh-CN" sz="1400" dirty="0">
                <a:solidFill>
                  <a:schemeClr val="bg1"/>
                </a:solidFill>
                <a:latin typeface="+mn-ea"/>
                <a:cs typeface="+mj-lt"/>
              </a:rPr>
              <a:t>;</a:t>
            </a:r>
          </a:p>
          <a:p>
            <a:r>
              <a:rPr lang="en-US" altLang="zh-CN" sz="1400" dirty="0">
                <a:solidFill>
                  <a:schemeClr val="bg1"/>
                </a:solidFill>
                <a:latin typeface="+mn-ea"/>
                <a:cs typeface="+mj-lt"/>
              </a:rPr>
              <a:t>	    	</a:t>
            </a:r>
            <a:r>
              <a:rPr lang="en-US" altLang="zh-CN" sz="1400" dirty="0" err="1">
                <a:solidFill>
                  <a:schemeClr val="bg1"/>
                </a:solidFill>
                <a:latin typeface="+mn-ea"/>
                <a:cs typeface="+mj-lt"/>
              </a:rPr>
              <a:t>memcpy</a:t>
            </a:r>
            <a:r>
              <a:rPr lang="en-US" altLang="zh-CN" sz="1400" dirty="0">
                <a:solidFill>
                  <a:schemeClr val="bg1"/>
                </a:solidFill>
                <a:latin typeface="+mn-ea"/>
                <a:cs typeface="+mj-lt"/>
              </a:rPr>
              <a:t>(</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a:t>
            </a:r>
            <a:r>
              <a:rPr lang="en-US" altLang="zh-CN" sz="1400" dirty="0">
                <a:solidFill>
                  <a:schemeClr val="bg1"/>
                </a:solidFill>
                <a:latin typeface="+mn-ea"/>
                <a:cs typeface="+mj-lt"/>
              </a:rPr>
              <a:t>, str, </a:t>
            </a:r>
            <a:r>
              <a:rPr lang="en-US" altLang="zh-CN" sz="1400" dirty="0" err="1">
                <a:solidFill>
                  <a:schemeClr val="bg1"/>
                </a:solidFill>
                <a:latin typeface="+mn-ea"/>
                <a:cs typeface="+mj-lt"/>
              </a:rPr>
              <a:t>slen</a:t>
            </a:r>
            <a:r>
              <a:rPr lang="en-US" altLang="zh-CN" sz="1400" dirty="0">
                <a:solidFill>
                  <a:schemeClr val="bg1"/>
                </a:solidFill>
                <a:latin typeface="+mn-ea"/>
                <a:cs typeface="+mj-lt"/>
              </a:rPr>
              <a:t>);//</a:t>
            </a:r>
            <a:r>
              <a:rPr lang="zh-CN" altLang="en-US" sz="1400" dirty="0">
                <a:solidFill>
                  <a:schemeClr val="bg1"/>
                </a:solidFill>
                <a:latin typeface="+mn-ea"/>
                <a:cs typeface="+mj-lt"/>
              </a:rPr>
              <a:t>把要解析的字符</a:t>
            </a:r>
            <a:r>
              <a:rPr lang="en-US" altLang="zh-CN" sz="1400" dirty="0">
                <a:solidFill>
                  <a:schemeClr val="bg1"/>
                </a:solidFill>
                <a:latin typeface="+mn-ea"/>
                <a:cs typeface="+mj-lt"/>
              </a:rPr>
              <a:t>copy </a:t>
            </a:r>
            <a:r>
              <a:rPr lang="zh-CN" altLang="en-US" sz="1400" dirty="0">
                <a:solidFill>
                  <a:schemeClr val="bg1"/>
                </a:solidFill>
                <a:latin typeface="+mn-ea"/>
                <a:cs typeface="+mj-lt"/>
              </a:rPr>
              <a:t>进</a:t>
            </a:r>
            <a:r>
              <a:rPr lang="en-US" altLang="zh-CN" sz="1400" dirty="0">
                <a:solidFill>
                  <a:schemeClr val="bg1"/>
                </a:solidFill>
                <a:latin typeface="+mn-ea"/>
                <a:cs typeface="+mj-lt"/>
              </a:rPr>
              <a:t>buffer</a:t>
            </a:r>
          </a:p>
          <a:p>
            <a:r>
              <a:rPr lang="en-US" altLang="zh-CN" sz="1400" dirty="0">
                <a:solidFill>
                  <a:schemeClr val="bg1"/>
                </a:solidFill>
                <a:latin typeface="+mn-ea"/>
                <a:cs typeface="+mj-lt"/>
              </a:rPr>
              <a:t>	    	</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a:t>
            </a:r>
            <a:r>
              <a:rPr lang="en-US" altLang="zh-CN" sz="1400" dirty="0">
                <a:solidFill>
                  <a:schemeClr val="bg1"/>
                </a:solidFill>
                <a:latin typeface="+mn-ea"/>
                <a:cs typeface="+mj-lt"/>
              </a:rPr>
              <a:t>[</a:t>
            </a:r>
            <a:r>
              <a:rPr lang="en-US" altLang="zh-CN" sz="1400" dirty="0" err="1">
                <a:solidFill>
                  <a:schemeClr val="bg1"/>
                </a:solidFill>
                <a:latin typeface="+mn-ea"/>
                <a:cs typeface="+mj-lt"/>
              </a:rPr>
              <a:t>slen</a:t>
            </a:r>
            <a:r>
              <a:rPr lang="en-US" altLang="zh-CN" sz="1400" dirty="0">
                <a:solidFill>
                  <a:schemeClr val="bg1"/>
                </a:solidFill>
                <a:latin typeface="+mn-ea"/>
                <a:cs typeface="+mj-lt"/>
              </a:rPr>
              <a:t>] = </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a:t>
            </a:r>
            <a:r>
              <a:rPr lang="en-US" altLang="zh-CN" sz="1400" dirty="0">
                <a:solidFill>
                  <a:schemeClr val="bg1"/>
                </a:solidFill>
                <a:latin typeface="+mn-ea"/>
                <a:cs typeface="+mj-lt"/>
              </a:rPr>
              <a:t>[</a:t>
            </a:r>
            <a:r>
              <a:rPr lang="en-US" altLang="zh-CN" sz="1400" dirty="0" err="1">
                <a:solidFill>
                  <a:schemeClr val="bg1"/>
                </a:solidFill>
                <a:latin typeface="+mn-ea"/>
                <a:cs typeface="+mj-lt"/>
              </a:rPr>
              <a:t>slen</a:t>
            </a:r>
            <a:r>
              <a:rPr lang="en-US" altLang="zh-CN" sz="1400" dirty="0">
                <a:solidFill>
                  <a:schemeClr val="bg1"/>
                </a:solidFill>
                <a:latin typeface="+mn-ea"/>
                <a:cs typeface="+mj-lt"/>
              </a:rPr>
              <a:t> + 1] = YY_END_OF_BUFFER_CHAR;</a:t>
            </a:r>
          </a:p>
          <a:p>
            <a:r>
              <a:rPr lang="en-US" altLang="zh-CN" sz="1400" dirty="0">
                <a:solidFill>
                  <a:schemeClr val="bg1"/>
                </a:solidFill>
                <a:latin typeface="+mn-ea"/>
                <a:cs typeface="+mj-lt"/>
              </a:rPr>
              <a:t>		//</a:t>
            </a:r>
            <a:r>
              <a:rPr lang="zh-CN" altLang="en-US" sz="1400" dirty="0">
                <a:solidFill>
                  <a:schemeClr val="bg1"/>
                </a:solidFill>
                <a:latin typeface="+mn-ea"/>
                <a:cs typeface="+mj-lt"/>
              </a:rPr>
              <a:t>把这个</a:t>
            </a:r>
            <a:r>
              <a:rPr lang="en-US" altLang="zh-CN" sz="1400" dirty="0">
                <a:solidFill>
                  <a:schemeClr val="bg1"/>
                </a:solidFill>
                <a:latin typeface="+mn-ea"/>
                <a:cs typeface="+mj-lt"/>
              </a:rPr>
              <a:t>buffer</a:t>
            </a:r>
            <a:r>
              <a:rPr lang="zh-CN" altLang="en-US" sz="1400" dirty="0">
                <a:solidFill>
                  <a:schemeClr val="bg1"/>
                </a:solidFill>
                <a:latin typeface="+mn-ea"/>
                <a:cs typeface="+mj-lt"/>
              </a:rPr>
              <a:t>设置为</a:t>
            </a:r>
            <a:r>
              <a:rPr lang="en-US" altLang="zh-CN" sz="1400" dirty="0" err="1">
                <a:solidFill>
                  <a:schemeClr val="bg1"/>
                </a:solidFill>
                <a:latin typeface="+mn-ea"/>
                <a:cs typeface="+mj-lt"/>
              </a:rPr>
              <a:t>yylex</a:t>
            </a:r>
            <a:r>
              <a:rPr lang="zh-CN" altLang="en-US" sz="1400" dirty="0">
                <a:solidFill>
                  <a:schemeClr val="bg1"/>
                </a:solidFill>
                <a:latin typeface="+mn-ea"/>
                <a:cs typeface="+mj-lt"/>
              </a:rPr>
              <a:t>的输入</a:t>
            </a:r>
            <a:endParaRPr lang="en-US" altLang="zh-CN" sz="1400" dirty="0">
              <a:solidFill>
                <a:schemeClr val="bg1"/>
              </a:solidFill>
              <a:latin typeface="+mn-ea"/>
              <a:cs typeface="+mj-lt"/>
            </a:endParaRPr>
          </a:p>
          <a:p>
            <a:r>
              <a:rPr lang="en-US" altLang="zh-CN" sz="1400" dirty="0">
                <a:solidFill>
                  <a:schemeClr val="bg1"/>
                </a:solidFill>
                <a:latin typeface="+mn-ea"/>
                <a:cs typeface="+mj-lt"/>
              </a:rPr>
              <a:t>	    	</a:t>
            </a:r>
            <a:r>
              <a:rPr lang="en-US" altLang="zh-CN" sz="1400" dirty="0" err="1">
                <a:solidFill>
                  <a:schemeClr val="bg1"/>
                </a:solidFill>
                <a:latin typeface="+mn-ea"/>
                <a:cs typeface="+mj-lt"/>
              </a:rPr>
              <a:t>core_yy_scan_buffer</a:t>
            </a:r>
            <a:r>
              <a:rPr lang="en-US" altLang="zh-CN" sz="1400" dirty="0">
                <a:solidFill>
                  <a:schemeClr val="bg1"/>
                </a:solidFill>
                <a:latin typeface="+mn-ea"/>
                <a:cs typeface="+mj-lt"/>
              </a:rPr>
              <a:t>(</a:t>
            </a:r>
            <a:r>
              <a:rPr lang="en-US" altLang="zh-CN" sz="1400" dirty="0" err="1">
                <a:solidFill>
                  <a:schemeClr val="bg1"/>
                </a:solidFill>
                <a:latin typeface="+mn-ea"/>
                <a:cs typeface="+mj-lt"/>
              </a:rPr>
              <a:t>yyext</a:t>
            </a:r>
            <a:r>
              <a:rPr lang="en-US" altLang="zh-CN" sz="1400" dirty="0">
                <a:solidFill>
                  <a:schemeClr val="bg1"/>
                </a:solidFill>
                <a:latin typeface="+mn-ea"/>
                <a:cs typeface="+mj-lt"/>
              </a:rPr>
              <a:t>-&gt;</a:t>
            </a:r>
            <a:r>
              <a:rPr lang="en-US" altLang="zh-CN" sz="1400" dirty="0" err="1">
                <a:solidFill>
                  <a:schemeClr val="bg1"/>
                </a:solidFill>
                <a:latin typeface="+mn-ea"/>
                <a:cs typeface="+mj-lt"/>
              </a:rPr>
              <a:t>scanbuf,slen</a:t>
            </a:r>
            <a:r>
              <a:rPr lang="en-US" altLang="zh-CN" sz="1400" dirty="0">
                <a:solidFill>
                  <a:schemeClr val="bg1"/>
                </a:solidFill>
                <a:latin typeface="+mn-ea"/>
                <a:cs typeface="+mj-lt"/>
              </a:rPr>
              <a:t> + 2,scanner);</a:t>
            </a:r>
          </a:p>
          <a:p>
            <a:r>
              <a:rPr lang="zh-CN" altLang="en-US" sz="1400" dirty="0">
                <a:solidFill>
                  <a:schemeClr val="bg1"/>
                </a:solidFill>
                <a:latin typeface="+mn-ea"/>
                <a:cs typeface="+mj-lt"/>
              </a:rPr>
              <a:t> </a:t>
            </a:r>
            <a:r>
              <a:rPr lang="en-US" altLang="zh-CN" sz="1400" dirty="0">
                <a:solidFill>
                  <a:schemeClr val="bg1"/>
                </a:solidFill>
                <a:latin typeface="+mn-ea"/>
                <a:cs typeface="+mj-lt"/>
              </a:rPr>
              <a:t>	}</a:t>
            </a:r>
          </a:p>
          <a:p>
            <a:r>
              <a:rPr lang="en-US" altLang="zh-CN" sz="1400" dirty="0">
                <a:solidFill>
                  <a:schemeClr val="bg1"/>
                </a:solidFill>
                <a:latin typeface="+mn-ea"/>
                <a:cs typeface="+mj-lt"/>
              </a:rPr>
              <a:t>	……	</a:t>
            </a:r>
          </a:p>
          <a:p>
            <a:r>
              <a:rPr lang="en-US" altLang="zh-CN" sz="1400" dirty="0">
                <a:solidFill>
                  <a:schemeClr val="bg1"/>
                </a:solidFill>
                <a:latin typeface="+mn-ea"/>
                <a:cs typeface="+mj-lt"/>
              </a:rPr>
              <a:t>}</a:t>
            </a:r>
          </a:p>
        </p:txBody>
      </p:sp>
    </p:spTree>
    <p:custDataLst>
      <p:tags r:id="rId1"/>
    </p:custDataLst>
    <p:extLst>
      <p:ext uri="{BB962C8B-B14F-4D97-AF65-F5344CB8AC3E}">
        <p14:creationId xmlns:p14="http://schemas.microsoft.com/office/powerpoint/2010/main" val="1356361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3565"/>
          </a:xfrm>
          <a:prstGeom prst="rect">
            <a:avLst/>
          </a:prstGeom>
          <a:noFill/>
        </p:spPr>
        <p:txBody>
          <a:bodyPr wrap="square" rtlCol="0">
            <a:spAutoFit/>
          </a:bodyPr>
          <a:lstStyle/>
          <a:p>
            <a:r>
              <a:rPr lang="zh-CN" altLang="en-US" sz="3200" b="1" dirty="0">
                <a:solidFill>
                  <a:schemeClr val="bg1"/>
                </a:solidFill>
                <a:latin typeface="+mj-lt"/>
                <a:cs typeface="+mj-lt"/>
                <a:sym typeface="+mn-ea"/>
              </a:rPr>
              <a:t>案例解析</a:t>
            </a:r>
            <a:endParaRPr lang="zh-CN" altLang="en-US" sz="3200" b="1" dirty="0">
              <a:solidFill>
                <a:schemeClr val="bg1"/>
              </a:solidFill>
              <a:latin typeface="+mj-lt"/>
              <a:cs typeface="+mj-lt"/>
            </a:endParaRPr>
          </a:p>
        </p:txBody>
      </p:sp>
      <p:sp>
        <p:nvSpPr>
          <p:cNvPr id="2" name="文本框 1"/>
          <p:cNvSpPr txBox="1"/>
          <p:nvPr/>
        </p:nvSpPr>
        <p:spPr>
          <a:xfrm>
            <a:off x="1171575" y="2091055"/>
            <a:ext cx="9455150" cy="1569660"/>
          </a:xfrm>
          <a:prstGeom prst="rect">
            <a:avLst/>
          </a:prstGeom>
          <a:noFill/>
        </p:spPr>
        <p:txBody>
          <a:bodyPr wrap="square" rtlCol="0">
            <a:spAutoFit/>
          </a:bodyPr>
          <a:lstStyle/>
          <a:p>
            <a:r>
              <a:rPr lang="en-US" altLang="zh-CN" sz="2400" dirty="0">
                <a:solidFill>
                  <a:schemeClr val="bg1"/>
                </a:solidFill>
                <a:latin typeface="+mn-ea"/>
                <a:cs typeface="+mj-lt"/>
              </a:rPr>
              <a:t>1. </a:t>
            </a:r>
            <a:r>
              <a:rPr lang="zh-CN" altLang="en-US" sz="2400" dirty="0">
                <a:solidFill>
                  <a:schemeClr val="bg1"/>
                </a:solidFill>
                <a:latin typeface="+mn-ea"/>
                <a:cs typeface="+mj-lt"/>
              </a:rPr>
              <a:t>以解析</a:t>
            </a:r>
            <a:r>
              <a:rPr lang="en-US" altLang="zh-CN" sz="2400" dirty="0">
                <a:solidFill>
                  <a:schemeClr val="bg1"/>
                </a:solidFill>
                <a:latin typeface="+mn-ea"/>
                <a:cs typeface="+mj-lt"/>
              </a:rPr>
              <a:t> INSERT INTO films (code, title, did, </a:t>
            </a:r>
            <a:r>
              <a:rPr lang="en-US" altLang="zh-CN" sz="2400" dirty="0" err="1">
                <a:solidFill>
                  <a:schemeClr val="bg1"/>
                </a:solidFill>
                <a:latin typeface="+mn-ea"/>
                <a:cs typeface="+mj-lt"/>
              </a:rPr>
              <a:t>date_prod</a:t>
            </a:r>
            <a:r>
              <a:rPr lang="en-US" altLang="zh-CN" sz="2400" dirty="0">
                <a:solidFill>
                  <a:schemeClr val="bg1"/>
                </a:solidFill>
                <a:latin typeface="+mn-ea"/>
                <a:cs typeface="+mj-lt"/>
              </a:rPr>
              <a:t>, kind) VALUES (‘T_601’, ‘Yojimbo’, 106, ‘1961-06-16’, ‘Drama’); </a:t>
            </a:r>
            <a:r>
              <a:rPr lang="zh-CN" altLang="en-US" sz="2400" dirty="0">
                <a:solidFill>
                  <a:schemeClr val="bg1"/>
                </a:solidFill>
                <a:latin typeface="+mn-ea"/>
                <a:cs typeface="+mj-lt"/>
              </a:rPr>
              <a:t>为例，解析</a:t>
            </a:r>
            <a:r>
              <a:rPr lang="en-US" altLang="zh-CN" sz="2400" dirty="0" err="1">
                <a:solidFill>
                  <a:schemeClr val="bg1"/>
                </a:solidFill>
                <a:latin typeface="+mn-ea"/>
                <a:cs typeface="+mj-lt"/>
              </a:rPr>
              <a:t>postgresql</a:t>
            </a:r>
            <a:r>
              <a:rPr lang="en-US" altLang="zh-CN" sz="2400" dirty="0">
                <a:solidFill>
                  <a:schemeClr val="bg1"/>
                </a:solidFill>
                <a:latin typeface="+mn-ea"/>
                <a:cs typeface="+mj-lt"/>
              </a:rPr>
              <a:t> </a:t>
            </a:r>
            <a:r>
              <a:rPr lang="zh-CN" altLang="en-US" sz="2400" dirty="0">
                <a:solidFill>
                  <a:schemeClr val="bg1"/>
                </a:solidFill>
                <a:latin typeface="+mn-ea"/>
                <a:cs typeface="+mj-lt"/>
              </a:rPr>
              <a:t>的</a:t>
            </a:r>
            <a:r>
              <a:rPr lang="en-US" altLang="zh-CN" sz="2400" dirty="0">
                <a:solidFill>
                  <a:schemeClr val="bg1"/>
                </a:solidFill>
                <a:latin typeface="+mn-ea"/>
                <a:cs typeface="+mj-lt"/>
              </a:rPr>
              <a:t>parser </a:t>
            </a:r>
            <a:r>
              <a:rPr lang="zh-CN" altLang="en-US" sz="2400" dirty="0">
                <a:solidFill>
                  <a:schemeClr val="bg1"/>
                </a:solidFill>
                <a:latin typeface="+mn-ea"/>
                <a:cs typeface="+mj-lt"/>
              </a:rPr>
              <a:t>的工作流程</a:t>
            </a:r>
            <a:endParaRPr lang="en-US" altLang="zh-CN" sz="2400" dirty="0">
              <a:solidFill>
                <a:schemeClr val="bg1"/>
              </a:solidFill>
              <a:latin typeface="+mn-ea"/>
              <a:cs typeface="+mj-lt"/>
            </a:endParaRP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20692789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3565"/>
          </a:xfrm>
          <a:prstGeom prst="rect">
            <a:avLst/>
          </a:prstGeom>
          <a:noFill/>
        </p:spPr>
        <p:txBody>
          <a:bodyPr wrap="square" rtlCol="0">
            <a:spAutoFit/>
          </a:bodyPr>
          <a:lstStyle/>
          <a:p>
            <a:r>
              <a:rPr lang="zh-CN" altLang="en-US" sz="3200" b="1" dirty="0">
                <a:solidFill>
                  <a:schemeClr val="bg1"/>
                </a:solidFill>
                <a:latin typeface="+mj-lt"/>
                <a:cs typeface="+mj-lt"/>
                <a:sym typeface="+mn-ea"/>
              </a:rPr>
              <a:t>案例解析</a:t>
            </a:r>
            <a:endParaRPr lang="zh-CN" altLang="en-US" sz="3200" b="1" dirty="0">
              <a:solidFill>
                <a:schemeClr val="bg1"/>
              </a:solidFill>
              <a:latin typeface="+mj-lt"/>
              <a:cs typeface="+mj-lt"/>
            </a:endParaRPr>
          </a:p>
        </p:txBody>
      </p:sp>
      <p:sp>
        <p:nvSpPr>
          <p:cNvPr id="2" name="文本框 1"/>
          <p:cNvSpPr txBox="1"/>
          <p:nvPr/>
        </p:nvSpPr>
        <p:spPr>
          <a:xfrm>
            <a:off x="1171575" y="2091055"/>
            <a:ext cx="9455150" cy="2308324"/>
          </a:xfrm>
          <a:prstGeom prst="rect">
            <a:avLst/>
          </a:prstGeom>
          <a:noFill/>
        </p:spPr>
        <p:txBody>
          <a:bodyPr wrap="square" rtlCol="0">
            <a:spAutoFit/>
          </a:bodyPr>
          <a:lstStyle/>
          <a:p>
            <a:r>
              <a:rPr lang="en-US" altLang="zh-CN" sz="2400" dirty="0">
                <a:solidFill>
                  <a:schemeClr val="bg1"/>
                </a:solidFill>
                <a:latin typeface="+mn-ea"/>
                <a:cs typeface="+mj-lt"/>
              </a:rPr>
              <a:t>2. </a:t>
            </a:r>
            <a:r>
              <a:rPr lang="zh-CN" altLang="en-US" sz="2400" dirty="0">
                <a:solidFill>
                  <a:schemeClr val="bg1"/>
                </a:solidFill>
                <a:latin typeface="+mn-ea"/>
                <a:cs typeface="+mj-lt"/>
              </a:rPr>
              <a:t>函数调用关系</a:t>
            </a:r>
            <a:endParaRPr lang="en-US" altLang="zh-CN" sz="2400" dirty="0">
              <a:solidFill>
                <a:schemeClr val="bg1"/>
              </a:solidFill>
              <a:latin typeface="+mn-ea"/>
              <a:cs typeface="+mj-lt"/>
            </a:endParaRPr>
          </a:p>
          <a:p>
            <a:r>
              <a:rPr lang="en-US" altLang="zh-CN" sz="2400" dirty="0">
                <a:solidFill>
                  <a:schemeClr val="bg1"/>
                </a:solidFill>
                <a:latin typeface="+mn-ea"/>
                <a:cs typeface="+mj-lt"/>
              </a:rPr>
              <a:t>	</a:t>
            </a:r>
            <a:r>
              <a:rPr lang="en-US" altLang="zh-CN" sz="2400" dirty="0" err="1">
                <a:solidFill>
                  <a:schemeClr val="bg1"/>
                </a:solidFill>
                <a:latin typeface="+mn-ea"/>
                <a:cs typeface="+mj-lt"/>
              </a:rPr>
              <a:t>PostgresMain</a:t>
            </a:r>
            <a:r>
              <a:rPr lang="en-US" altLang="zh-CN" sz="2400" dirty="0">
                <a:solidFill>
                  <a:schemeClr val="bg1"/>
                </a:solidFill>
                <a:latin typeface="+mn-ea"/>
                <a:cs typeface="+mj-lt"/>
              </a:rPr>
              <a:t>-&gt;</a:t>
            </a:r>
            <a:r>
              <a:rPr lang="en-US" altLang="zh-CN" sz="2400" dirty="0" err="1">
                <a:solidFill>
                  <a:schemeClr val="bg1"/>
                </a:solidFill>
                <a:latin typeface="+mn-ea"/>
                <a:cs typeface="+mj-lt"/>
              </a:rPr>
              <a:t>exec_simple_query</a:t>
            </a:r>
            <a:r>
              <a:rPr lang="en-US" altLang="zh-CN" sz="2400" dirty="0">
                <a:solidFill>
                  <a:schemeClr val="bg1"/>
                </a:solidFill>
                <a:latin typeface="+mn-ea"/>
                <a:cs typeface="+mj-lt"/>
              </a:rPr>
              <a:t>-&gt;</a:t>
            </a:r>
            <a:r>
              <a:rPr lang="en-US" altLang="zh-CN" sz="2400" dirty="0" err="1">
                <a:solidFill>
                  <a:schemeClr val="bg1"/>
                </a:solidFill>
                <a:latin typeface="+mn-ea"/>
                <a:cs typeface="+mj-lt"/>
              </a:rPr>
              <a:t>pg_parse_query</a:t>
            </a:r>
            <a:r>
              <a:rPr lang="en-US" altLang="zh-CN" sz="2400" dirty="0">
                <a:solidFill>
                  <a:schemeClr val="bg1"/>
                </a:solidFill>
                <a:latin typeface="+mn-ea"/>
                <a:cs typeface="+mj-lt"/>
              </a:rPr>
              <a:t>-&gt;</a:t>
            </a:r>
            <a:r>
              <a:rPr lang="en-US" altLang="zh-CN" sz="2400" dirty="0" err="1">
                <a:solidFill>
                  <a:schemeClr val="bg1"/>
                </a:solidFill>
                <a:latin typeface="+mn-ea"/>
                <a:cs typeface="+mj-lt"/>
              </a:rPr>
              <a:t>raw_parser</a:t>
            </a:r>
            <a:r>
              <a:rPr lang="en-US" altLang="zh-CN" sz="2400" dirty="0">
                <a:solidFill>
                  <a:schemeClr val="bg1"/>
                </a:solidFill>
                <a:latin typeface="+mn-ea"/>
                <a:cs typeface="+mj-lt"/>
              </a:rPr>
              <a:t>-&gt;</a:t>
            </a:r>
            <a:r>
              <a:rPr lang="en-US" altLang="zh-CN" sz="2400" dirty="0" err="1">
                <a:solidFill>
                  <a:schemeClr val="bg1"/>
                </a:solidFill>
                <a:latin typeface="+mn-ea"/>
                <a:cs typeface="+mj-lt"/>
              </a:rPr>
              <a:t>base_yyparse</a:t>
            </a:r>
            <a:r>
              <a:rPr lang="en-US" altLang="zh-CN" sz="2400" dirty="0">
                <a:solidFill>
                  <a:schemeClr val="bg1"/>
                </a:solidFill>
                <a:latin typeface="+mn-ea"/>
                <a:cs typeface="+mj-lt"/>
              </a:rPr>
              <a:t>(</a:t>
            </a:r>
            <a:r>
              <a:rPr lang="en-US" altLang="zh-CN" sz="2400" dirty="0" err="1">
                <a:solidFill>
                  <a:schemeClr val="bg1"/>
                </a:solidFill>
                <a:latin typeface="+mn-ea"/>
                <a:cs typeface="+mj-lt"/>
              </a:rPr>
              <a:t>yyscanner</a:t>
            </a:r>
            <a:r>
              <a:rPr lang="en-US" altLang="zh-CN" sz="2400" dirty="0">
                <a:solidFill>
                  <a:schemeClr val="bg1"/>
                </a:solidFill>
                <a:latin typeface="+mn-ea"/>
                <a:cs typeface="+mj-lt"/>
              </a:rPr>
              <a:t>)</a:t>
            </a:r>
          </a:p>
          <a:p>
            <a:endParaRPr lang="en-US" altLang="zh-CN" sz="2400" dirty="0">
              <a:solidFill>
                <a:schemeClr val="bg1"/>
              </a:solidFill>
              <a:latin typeface="+mn-ea"/>
              <a:cs typeface="+mj-lt"/>
            </a:endParaRPr>
          </a:p>
          <a:p>
            <a:r>
              <a:rPr lang="en-US" altLang="zh-CN" sz="2400" dirty="0">
                <a:solidFill>
                  <a:schemeClr val="bg1"/>
                </a:solidFill>
                <a:latin typeface="+mn-ea"/>
                <a:cs typeface="+mj-lt"/>
              </a:rPr>
              <a:t>3. </a:t>
            </a:r>
            <a:r>
              <a:rPr lang="zh-CN" altLang="en-US" sz="2400" dirty="0">
                <a:solidFill>
                  <a:schemeClr val="bg1"/>
                </a:solidFill>
                <a:latin typeface="+mn-ea"/>
                <a:cs typeface="+mj-lt"/>
              </a:rPr>
              <a:t>在</a:t>
            </a:r>
            <a:r>
              <a:rPr lang="en-US" altLang="zh-CN" sz="2400" dirty="0" err="1">
                <a:solidFill>
                  <a:schemeClr val="bg1"/>
                </a:solidFill>
                <a:latin typeface="+mn-ea"/>
                <a:cs typeface="+mj-lt"/>
              </a:rPr>
              <a:t>base_yyparse</a:t>
            </a:r>
            <a:r>
              <a:rPr lang="zh-CN" altLang="en-US" sz="2400" dirty="0">
                <a:solidFill>
                  <a:schemeClr val="bg1"/>
                </a:solidFill>
                <a:latin typeface="+mn-ea"/>
                <a:cs typeface="+mj-lt"/>
              </a:rPr>
              <a:t>中会调用</a:t>
            </a:r>
            <a:r>
              <a:rPr lang="en-US" altLang="zh-CN" sz="2400" dirty="0" err="1">
                <a:solidFill>
                  <a:schemeClr val="bg1"/>
                </a:solidFill>
                <a:latin typeface="+mn-ea"/>
                <a:cs typeface="+mj-lt"/>
              </a:rPr>
              <a:t>base_yylex</a:t>
            </a:r>
            <a:r>
              <a:rPr lang="zh-CN" altLang="en-US" sz="2400" dirty="0">
                <a:solidFill>
                  <a:schemeClr val="bg1"/>
                </a:solidFill>
                <a:latin typeface="+mn-ea"/>
                <a:cs typeface="+mj-lt"/>
              </a:rPr>
              <a:t>解析输入</a:t>
            </a:r>
            <a:r>
              <a:rPr lang="en-US" altLang="zh-CN" sz="2400" dirty="0" err="1">
                <a:solidFill>
                  <a:schemeClr val="bg1"/>
                </a:solidFill>
                <a:latin typeface="+mn-ea"/>
                <a:cs typeface="+mj-lt"/>
              </a:rPr>
              <a:t>sql</a:t>
            </a:r>
            <a:r>
              <a:rPr lang="en-US" altLang="zh-CN" sz="2400" dirty="0">
                <a:solidFill>
                  <a:schemeClr val="bg1"/>
                </a:solidFill>
                <a:latin typeface="+mn-ea"/>
                <a:cs typeface="+mj-lt"/>
              </a:rPr>
              <a:t>.</a:t>
            </a:r>
          </a:p>
          <a:p>
            <a:endParaRPr lang="en-US" altLang="zh-CN" sz="2400"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41823396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3565"/>
          </a:xfrm>
          <a:prstGeom prst="rect">
            <a:avLst/>
          </a:prstGeom>
          <a:noFill/>
        </p:spPr>
        <p:txBody>
          <a:bodyPr wrap="square" rtlCol="0">
            <a:spAutoFit/>
          </a:bodyPr>
          <a:lstStyle/>
          <a:p>
            <a:r>
              <a:rPr lang="zh-CN" altLang="en-US" sz="3200" b="1" dirty="0">
                <a:solidFill>
                  <a:schemeClr val="bg1"/>
                </a:solidFill>
                <a:latin typeface="+mj-lt"/>
                <a:cs typeface="+mj-lt"/>
                <a:sym typeface="+mn-ea"/>
              </a:rPr>
              <a:t>案例解析</a:t>
            </a:r>
            <a:endParaRPr lang="zh-CN" altLang="en-US" sz="3200" b="1" dirty="0">
              <a:solidFill>
                <a:schemeClr val="bg1"/>
              </a:solidFill>
              <a:latin typeface="+mj-lt"/>
              <a:cs typeface="+mj-lt"/>
            </a:endParaRPr>
          </a:p>
        </p:txBody>
      </p:sp>
      <p:sp>
        <p:nvSpPr>
          <p:cNvPr id="2" name="文本框 1"/>
          <p:cNvSpPr txBox="1"/>
          <p:nvPr/>
        </p:nvSpPr>
        <p:spPr>
          <a:xfrm>
            <a:off x="1171575" y="2091055"/>
            <a:ext cx="9455150" cy="461665"/>
          </a:xfrm>
          <a:prstGeom prst="rect">
            <a:avLst/>
          </a:prstGeom>
          <a:noFill/>
        </p:spPr>
        <p:txBody>
          <a:bodyPr wrap="square" rtlCol="0">
            <a:spAutoFit/>
          </a:bodyPr>
          <a:lstStyle/>
          <a:p>
            <a:r>
              <a:rPr lang="en-US" altLang="zh-CN" sz="2400" dirty="0">
                <a:solidFill>
                  <a:schemeClr val="bg1"/>
                </a:solidFill>
                <a:latin typeface="+mn-ea"/>
                <a:cs typeface="+mj-lt"/>
              </a:rPr>
              <a:t>4. </a:t>
            </a:r>
            <a:r>
              <a:rPr lang="zh-CN" altLang="en-US" sz="2400" dirty="0">
                <a:solidFill>
                  <a:schemeClr val="bg1"/>
                </a:solidFill>
                <a:latin typeface="+mn-ea"/>
                <a:cs typeface="+mj-lt"/>
              </a:rPr>
              <a:t>分析过程</a:t>
            </a:r>
            <a:r>
              <a:rPr lang="en-US" altLang="zh-CN" sz="2400" dirty="0">
                <a:solidFill>
                  <a:schemeClr val="bg1"/>
                </a:solidFill>
                <a:latin typeface="+mn-ea"/>
                <a:cs typeface="+mj-lt"/>
              </a:rPr>
              <a:t>	</a:t>
            </a:r>
          </a:p>
        </p:txBody>
      </p:sp>
      <p:graphicFrame>
        <p:nvGraphicFramePr>
          <p:cNvPr id="3" name="对象 2">
            <a:extLst>
              <a:ext uri="{FF2B5EF4-FFF2-40B4-BE49-F238E27FC236}">
                <a16:creationId xmlns:a16="http://schemas.microsoft.com/office/drawing/2014/main" id="{412786AE-B354-4B82-BB51-CAACAA968D78}"/>
              </a:ext>
            </a:extLst>
          </p:cNvPr>
          <p:cNvGraphicFramePr>
            <a:graphicFrameLocks noChangeAspect="1"/>
          </p:cNvGraphicFramePr>
          <p:nvPr>
            <p:extLst>
              <p:ext uri="{D42A27DB-BD31-4B8C-83A1-F6EECF244321}">
                <p14:modId xmlns:p14="http://schemas.microsoft.com/office/powerpoint/2010/main" val="546010792"/>
              </p:ext>
            </p:extLst>
          </p:nvPr>
        </p:nvGraphicFramePr>
        <p:xfrm>
          <a:off x="4438650" y="2241550"/>
          <a:ext cx="3314700" cy="2063750"/>
        </p:xfrm>
        <a:graphic>
          <a:graphicData uri="http://schemas.openxmlformats.org/presentationml/2006/ole">
            <mc:AlternateContent xmlns:mc="http://schemas.openxmlformats.org/markup-compatibility/2006">
              <mc:Choice xmlns:v="urn:schemas-microsoft-com:vml" Requires="v">
                <p:oleObj spid="_x0000_s21521" name="包装程序外壳对象" showAsIcon="1" r:id="rId5" imgW="874080" imgH="544320" progId="Package">
                  <p:embed/>
                </p:oleObj>
              </mc:Choice>
              <mc:Fallback>
                <p:oleObj name="包装程序外壳对象" showAsIcon="1" r:id="rId5" imgW="874080" imgH="544320" progId="Package">
                  <p:embed/>
                  <p:pic>
                    <p:nvPicPr>
                      <p:cNvPr id="0" name=""/>
                      <p:cNvPicPr/>
                      <p:nvPr/>
                    </p:nvPicPr>
                    <p:blipFill>
                      <a:blip r:embed="rId6"/>
                      <a:stretch>
                        <a:fillRect/>
                      </a:stretch>
                    </p:blipFill>
                    <p:spPr>
                      <a:xfrm>
                        <a:off x="4438650" y="2241550"/>
                        <a:ext cx="3314700" cy="2063750"/>
                      </a:xfrm>
                      <a:prstGeom prst="rect">
                        <a:avLst/>
                      </a:prstGeom>
                      <a:solidFill>
                        <a:srgbClr val="FFFF00"/>
                      </a:solidFill>
                    </p:spPr>
                  </p:pic>
                </p:oleObj>
              </mc:Fallback>
            </mc:AlternateContent>
          </a:graphicData>
        </a:graphic>
      </p:graphicFrame>
    </p:spTree>
    <p:custDataLst>
      <p:tags r:id="rId2"/>
    </p:custDataLst>
    <p:extLst>
      <p:ext uri="{BB962C8B-B14F-4D97-AF65-F5344CB8AC3E}">
        <p14:creationId xmlns:p14="http://schemas.microsoft.com/office/powerpoint/2010/main" val="39132967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71575" y="2091055"/>
            <a:ext cx="9455150" cy="1754326"/>
          </a:xfrm>
          <a:prstGeom prst="rect">
            <a:avLst/>
          </a:prstGeom>
          <a:noFill/>
        </p:spPr>
        <p:txBody>
          <a:bodyPr wrap="square" rtlCol="0">
            <a:spAutoFit/>
          </a:bodyPr>
          <a:lstStyle/>
          <a:p>
            <a:pPr algn="ctr"/>
            <a:r>
              <a:rPr lang="zh-CN" altLang="en-US" sz="7200" dirty="0">
                <a:solidFill>
                  <a:schemeClr val="bg1"/>
                </a:solidFill>
                <a:latin typeface="+mn-ea"/>
                <a:cs typeface="+mj-lt"/>
              </a:rPr>
              <a:t>谢谢</a:t>
            </a:r>
            <a:endParaRPr lang="en-US" altLang="zh-CN" sz="7200" dirty="0">
              <a:solidFill>
                <a:schemeClr val="bg1"/>
              </a:solidFill>
              <a:latin typeface="+mn-ea"/>
              <a:cs typeface="+mj-lt"/>
            </a:endParaRPr>
          </a:p>
          <a:p>
            <a:pPr algn="ctr"/>
            <a:r>
              <a:rPr lang="en-US" altLang="zh-CN" sz="3600" dirty="0">
                <a:solidFill>
                  <a:schemeClr val="bg1"/>
                </a:solidFill>
                <a:latin typeface="+mn-ea"/>
                <a:cs typeface="+mj-lt"/>
              </a:rPr>
              <a:t>Email: shaodaming@highgo.com</a:t>
            </a:r>
          </a:p>
        </p:txBody>
      </p:sp>
    </p:spTree>
    <p:custDataLst>
      <p:tags r:id="rId1"/>
    </p:custDataLst>
    <p:extLst>
      <p:ext uri="{BB962C8B-B14F-4D97-AF65-F5344CB8AC3E}">
        <p14:creationId xmlns:p14="http://schemas.microsoft.com/office/powerpoint/2010/main" val="2646893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Parser </a:t>
            </a:r>
            <a:r>
              <a:rPr lang="zh-CN" altLang="en-US" sz="3200" b="1" dirty="0">
                <a:solidFill>
                  <a:schemeClr val="bg1"/>
                </a:solidFill>
                <a:latin typeface="+mj-lt"/>
                <a:cs typeface="+mj-lt"/>
              </a:rPr>
              <a:t>中的数据结构</a:t>
            </a:r>
          </a:p>
        </p:txBody>
      </p:sp>
      <p:sp>
        <p:nvSpPr>
          <p:cNvPr id="2" name="文本框 1"/>
          <p:cNvSpPr txBox="1"/>
          <p:nvPr/>
        </p:nvSpPr>
        <p:spPr>
          <a:xfrm>
            <a:off x="1171575" y="2091055"/>
            <a:ext cx="9455150" cy="3447098"/>
          </a:xfrm>
          <a:prstGeom prst="rect">
            <a:avLst/>
          </a:prstGeom>
          <a:noFill/>
        </p:spPr>
        <p:txBody>
          <a:bodyPr wrap="square" rtlCol="0">
            <a:spAutoFit/>
          </a:bodyPr>
          <a:lstStyle/>
          <a:p>
            <a:pPr marL="457200" indent="-457200">
              <a:buAutoNum type="arabicPeriod"/>
            </a:pPr>
            <a:r>
              <a:rPr lang="zh-CN" altLang="en-US" sz="2400" dirty="0">
                <a:solidFill>
                  <a:schemeClr val="bg1"/>
                </a:solidFill>
                <a:latin typeface="+mn-ea"/>
                <a:cs typeface="+mj-lt"/>
                <a:sym typeface="+mn-ea"/>
              </a:rPr>
              <a:t>源码位置</a:t>
            </a:r>
            <a:endParaRPr lang="en-US" altLang="zh-CN" sz="2400" dirty="0">
              <a:solidFill>
                <a:schemeClr val="bg1"/>
              </a:solidFill>
              <a:latin typeface="+mn-ea"/>
              <a:cs typeface="+mj-lt"/>
              <a:sym typeface="+mn-ea"/>
            </a:endParaRPr>
          </a:p>
          <a:p>
            <a:pPr lvl="1"/>
            <a:r>
              <a:rPr lang="en-US" altLang="zh-CN" sz="2400" dirty="0">
                <a:solidFill>
                  <a:schemeClr val="bg1"/>
                </a:solidFill>
                <a:latin typeface="+mn-ea"/>
                <a:cs typeface="+mj-lt"/>
                <a:sym typeface="+mn-ea"/>
              </a:rPr>
              <a:t>--</a:t>
            </a:r>
            <a:r>
              <a:rPr lang="en-US" altLang="zh-CN" sz="2400" dirty="0" err="1">
                <a:solidFill>
                  <a:schemeClr val="bg1"/>
                </a:solidFill>
                <a:latin typeface="+mn-ea"/>
                <a:cs typeface="+mj-lt"/>
                <a:sym typeface="+mn-ea"/>
              </a:rPr>
              <a:t>src</a:t>
            </a:r>
            <a:r>
              <a:rPr lang="en-US" altLang="zh-CN" sz="2400" dirty="0">
                <a:solidFill>
                  <a:schemeClr val="bg1"/>
                </a:solidFill>
                <a:latin typeface="+mn-ea"/>
                <a:cs typeface="+mj-lt"/>
                <a:sym typeface="+mn-ea"/>
              </a:rPr>
              <a:t>/backend/parser/</a:t>
            </a:r>
          </a:p>
          <a:p>
            <a:pPr lvl="1"/>
            <a:endParaRPr lang="en-US" altLang="zh-CN" sz="2400" dirty="0">
              <a:solidFill>
                <a:schemeClr val="bg1"/>
              </a:solidFill>
              <a:latin typeface="+mn-ea"/>
              <a:cs typeface="+mj-lt"/>
              <a:sym typeface="+mn-ea"/>
            </a:endParaRPr>
          </a:p>
          <a:p>
            <a:pPr marL="457200" indent="-457200">
              <a:buAutoNum type="arabicPeriod"/>
            </a:pPr>
            <a:r>
              <a:rPr lang="en-US" altLang="zh-CN" sz="2400" dirty="0" err="1">
                <a:solidFill>
                  <a:schemeClr val="bg1"/>
                </a:solidFill>
                <a:latin typeface="+mn-ea"/>
                <a:cs typeface="+mj-lt"/>
                <a:sym typeface="+mn-ea"/>
              </a:rPr>
              <a:t>RawStmt</a:t>
            </a:r>
            <a:endParaRPr lang="en-US" altLang="zh-CN" sz="2400" dirty="0">
              <a:solidFill>
                <a:schemeClr val="bg1"/>
              </a:solidFill>
              <a:latin typeface="+mn-ea"/>
              <a:cs typeface="+mj-lt"/>
              <a:sym typeface="+mn-ea"/>
            </a:endParaRPr>
          </a:p>
          <a:p>
            <a:pPr lvl="1"/>
            <a:r>
              <a:rPr lang="en-US" altLang="zh-CN" sz="1400" dirty="0">
                <a:solidFill>
                  <a:schemeClr val="bg1"/>
                </a:solidFill>
                <a:latin typeface="+mn-ea"/>
                <a:cs typeface="+mj-lt"/>
                <a:sym typeface="+mn-ea"/>
              </a:rPr>
              <a:t>typedef struct </a:t>
            </a:r>
            <a:r>
              <a:rPr lang="en-US" altLang="zh-CN" sz="1400" dirty="0" err="1">
                <a:solidFill>
                  <a:schemeClr val="bg1"/>
                </a:solidFill>
                <a:latin typeface="+mn-ea"/>
                <a:cs typeface="+mj-lt"/>
                <a:sym typeface="+mn-ea"/>
              </a:rPr>
              <a:t>RawStmt</a:t>
            </a:r>
            <a:endParaRPr lang="en-US" altLang="zh-CN" sz="1400" dirty="0">
              <a:solidFill>
                <a:schemeClr val="bg1"/>
              </a:solidFill>
              <a:latin typeface="+mn-ea"/>
              <a:cs typeface="+mj-lt"/>
              <a:sym typeface="+mn-ea"/>
            </a:endParaRPr>
          </a:p>
          <a:p>
            <a:pPr lvl="1"/>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NodeTag</a:t>
            </a:r>
            <a:r>
              <a:rPr lang="en-US" altLang="zh-CN" sz="1400" dirty="0">
                <a:solidFill>
                  <a:schemeClr val="bg1"/>
                </a:solidFill>
                <a:latin typeface="+mn-ea"/>
                <a:cs typeface="+mj-lt"/>
                <a:sym typeface="+mn-ea"/>
              </a:rPr>
              <a:t>		type;</a:t>
            </a:r>
          </a:p>
          <a:p>
            <a:pPr lvl="1"/>
            <a:r>
              <a:rPr lang="en-US" altLang="zh-CN" sz="1400" dirty="0">
                <a:solidFill>
                  <a:schemeClr val="bg1"/>
                </a:solidFill>
                <a:latin typeface="+mn-ea"/>
                <a:cs typeface="+mj-lt"/>
                <a:sym typeface="+mn-ea"/>
              </a:rPr>
              <a:t>	Node	                 *</a:t>
            </a:r>
            <a:r>
              <a:rPr lang="en-US" altLang="zh-CN" sz="1400" dirty="0" err="1">
                <a:solidFill>
                  <a:schemeClr val="bg1"/>
                </a:solidFill>
                <a:latin typeface="+mn-ea"/>
                <a:cs typeface="+mj-lt"/>
                <a:sym typeface="+mn-ea"/>
              </a:rPr>
              <a:t>stmt</a:t>
            </a:r>
            <a:r>
              <a:rPr lang="en-US" altLang="zh-CN" sz="1400" dirty="0">
                <a:solidFill>
                  <a:schemeClr val="bg1"/>
                </a:solidFill>
                <a:latin typeface="+mn-ea"/>
                <a:cs typeface="+mj-lt"/>
                <a:sym typeface="+mn-ea"/>
              </a:rPr>
              <a:t>;			/* raw parse tree */</a:t>
            </a:r>
          </a:p>
          <a:p>
            <a:pPr lvl="1"/>
            <a:r>
              <a:rPr lang="en-US" altLang="zh-CN" sz="1400" dirty="0">
                <a:solidFill>
                  <a:schemeClr val="bg1"/>
                </a:solidFill>
                <a:latin typeface="+mn-ea"/>
                <a:cs typeface="+mj-lt"/>
                <a:sym typeface="+mn-ea"/>
              </a:rPr>
              <a:t>	int		</a:t>
            </a:r>
            <a:r>
              <a:rPr lang="en-US" altLang="zh-CN" sz="1400" dirty="0" err="1">
                <a:solidFill>
                  <a:schemeClr val="bg1"/>
                </a:solidFill>
                <a:latin typeface="+mn-ea"/>
                <a:cs typeface="+mj-lt"/>
                <a:sym typeface="+mn-ea"/>
              </a:rPr>
              <a:t>stmt_location</a:t>
            </a:r>
            <a:r>
              <a:rPr lang="en-US" altLang="zh-CN" sz="1400" dirty="0">
                <a:solidFill>
                  <a:schemeClr val="bg1"/>
                </a:solidFill>
                <a:latin typeface="+mn-ea"/>
                <a:cs typeface="+mj-lt"/>
                <a:sym typeface="+mn-ea"/>
              </a:rPr>
              <a:t>;	/* start location, or -1 if unknown */</a:t>
            </a:r>
          </a:p>
          <a:p>
            <a:pPr lvl="1"/>
            <a:r>
              <a:rPr lang="en-US" altLang="zh-CN" sz="1400" dirty="0">
                <a:solidFill>
                  <a:schemeClr val="bg1"/>
                </a:solidFill>
                <a:latin typeface="+mn-ea"/>
                <a:cs typeface="+mj-lt"/>
                <a:sym typeface="+mn-ea"/>
              </a:rPr>
              <a:t>	int		</a:t>
            </a:r>
            <a:r>
              <a:rPr lang="en-US" altLang="zh-CN" sz="1400" dirty="0" err="1">
                <a:solidFill>
                  <a:schemeClr val="bg1"/>
                </a:solidFill>
                <a:latin typeface="+mn-ea"/>
                <a:cs typeface="+mj-lt"/>
                <a:sym typeface="+mn-ea"/>
              </a:rPr>
              <a:t>stmt_len</a:t>
            </a:r>
            <a:r>
              <a:rPr lang="en-US" altLang="zh-CN" sz="1400" dirty="0">
                <a:solidFill>
                  <a:schemeClr val="bg1"/>
                </a:solidFill>
                <a:latin typeface="+mn-ea"/>
                <a:cs typeface="+mj-lt"/>
                <a:sym typeface="+mn-ea"/>
              </a:rPr>
              <a:t>;		/* length in bytes; 0 means "rest of string" */</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RawStmt</a:t>
            </a:r>
            <a:r>
              <a:rPr lang="en-US" altLang="zh-CN" sz="1400" dirty="0">
                <a:solidFill>
                  <a:schemeClr val="bg1"/>
                </a:solidFill>
                <a:latin typeface="+mn-ea"/>
                <a:cs typeface="+mj-lt"/>
                <a:sym typeface="+mn-ea"/>
              </a:rPr>
              <a:t>;</a:t>
            </a:r>
          </a:p>
          <a:p>
            <a:pPr marL="457200" indent="-457200">
              <a:buAutoNum type="arabicPeriod"/>
            </a:pPr>
            <a:endParaRPr lang="en-US" altLang="zh-CN" sz="2400" dirty="0">
              <a:solidFill>
                <a:schemeClr val="bg1"/>
              </a:solidFill>
              <a:latin typeface="+mn-ea"/>
              <a:cs typeface="+mj-lt"/>
              <a:sym typeface="+mn-ea"/>
            </a:endParaRPr>
          </a:p>
        </p:txBody>
      </p:sp>
    </p:spTree>
    <p:custDataLst>
      <p:tags r:id="rId1"/>
    </p:custDataLst>
    <p:extLst>
      <p:ext uri="{BB962C8B-B14F-4D97-AF65-F5344CB8AC3E}">
        <p14:creationId xmlns:p14="http://schemas.microsoft.com/office/powerpoint/2010/main" val="1450557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Parser Tree</a:t>
            </a:r>
            <a:endParaRPr lang="zh-CN" altLang="en-US" sz="3200" b="1" dirty="0">
              <a:solidFill>
                <a:schemeClr val="bg1"/>
              </a:solidFill>
              <a:latin typeface="+mj-lt"/>
              <a:cs typeface="+mj-lt"/>
            </a:endParaRPr>
          </a:p>
        </p:txBody>
      </p:sp>
      <p:sp>
        <p:nvSpPr>
          <p:cNvPr id="4" name="矩形 3">
            <a:extLst>
              <a:ext uri="{FF2B5EF4-FFF2-40B4-BE49-F238E27FC236}">
                <a16:creationId xmlns:a16="http://schemas.microsoft.com/office/drawing/2014/main" id="{E4213856-12B5-473F-81A5-92461EFF96F3}"/>
              </a:ext>
            </a:extLst>
          </p:cNvPr>
          <p:cNvSpPr/>
          <p:nvPr/>
        </p:nvSpPr>
        <p:spPr>
          <a:xfrm>
            <a:off x="5757545" y="1420496"/>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RawStmt</a:t>
            </a:r>
            <a:endParaRPr lang="zh-CN" altLang="en-US" dirty="0">
              <a:solidFill>
                <a:schemeClr val="tx1"/>
              </a:solidFill>
            </a:endParaRPr>
          </a:p>
        </p:txBody>
      </p:sp>
      <p:sp>
        <p:nvSpPr>
          <p:cNvPr id="11" name="矩形 10">
            <a:extLst>
              <a:ext uri="{FF2B5EF4-FFF2-40B4-BE49-F238E27FC236}">
                <a16:creationId xmlns:a16="http://schemas.microsoft.com/office/drawing/2014/main" id="{37C328F3-56B3-40A1-B2B1-CF7ADC6AD5D9}"/>
              </a:ext>
            </a:extLst>
          </p:cNvPr>
          <p:cNvSpPr/>
          <p:nvPr/>
        </p:nvSpPr>
        <p:spPr>
          <a:xfrm>
            <a:off x="5757546" y="2719532"/>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RawStmt</a:t>
            </a:r>
            <a:endParaRPr lang="zh-CN" altLang="en-US" dirty="0">
              <a:solidFill>
                <a:schemeClr val="tx1"/>
              </a:solidFill>
            </a:endParaRPr>
          </a:p>
        </p:txBody>
      </p:sp>
      <p:cxnSp>
        <p:nvCxnSpPr>
          <p:cNvPr id="13" name="直接箭头连接符 12">
            <a:extLst>
              <a:ext uri="{FF2B5EF4-FFF2-40B4-BE49-F238E27FC236}">
                <a16:creationId xmlns:a16="http://schemas.microsoft.com/office/drawing/2014/main" id="{81B5E024-BA79-4FF7-A3A9-EA093D4DDF7B}"/>
              </a:ext>
            </a:extLst>
          </p:cNvPr>
          <p:cNvCxnSpPr>
            <a:stCxn id="4" idx="2"/>
            <a:endCxn id="11" idx="0"/>
          </p:cNvCxnSpPr>
          <p:nvPr/>
        </p:nvCxnSpPr>
        <p:spPr>
          <a:xfrm>
            <a:off x="7039091" y="2005271"/>
            <a:ext cx="1" cy="714261"/>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96C3C8CF-9537-4AED-BFBB-FA2E0DBE5D4B}"/>
              </a:ext>
            </a:extLst>
          </p:cNvPr>
          <p:cNvSpPr/>
          <p:nvPr/>
        </p:nvSpPr>
        <p:spPr>
          <a:xfrm>
            <a:off x="5778323" y="3942774"/>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a:t>
            </a:r>
            <a:endParaRPr lang="zh-CN" altLang="en-US" dirty="0"/>
          </a:p>
        </p:txBody>
      </p:sp>
      <p:cxnSp>
        <p:nvCxnSpPr>
          <p:cNvPr id="24" name="直接箭头连接符 23">
            <a:extLst>
              <a:ext uri="{FF2B5EF4-FFF2-40B4-BE49-F238E27FC236}">
                <a16:creationId xmlns:a16="http://schemas.microsoft.com/office/drawing/2014/main" id="{D480A3E5-385C-463C-8C13-FB4D69996D33}"/>
              </a:ext>
            </a:extLst>
          </p:cNvPr>
          <p:cNvCxnSpPr>
            <a:cxnSpLocks/>
            <a:stCxn id="11" idx="2"/>
            <a:endCxn id="18" idx="0"/>
          </p:cNvCxnSpPr>
          <p:nvPr/>
        </p:nvCxnSpPr>
        <p:spPr>
          <a:xfrm>
            <a:off x="7039092" y="3304307"/>
            <a:ext cx="20777" cy="63846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882D1CE2-DC52-45DA-ADFB-1CC2DE4E5BF4}"/>
              </a:ext>
            </a:extLst>
          </p:cNvPr>
          <p:cNvSpPr/>
          <p:nvPr/>
        </p:nvSpPr>
        <p:spPr>
          <a:xfrm>
            <a:off x="5778323" y="5220854"/>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RawStmt</a:t>
            </a:r>
            <a:endParaRPr lang="zh-CN" altLang="en-US" dirty="0">
              <a:solidFill>
                <a:schemeClr val="tx1"/>
              </a:solidFill>
            </a:endParaRPr>
          </a:p>
        </p:txBody>
      </p:sp>
      <p:cxnSp>
        <p:nvCxnSpPr>
          <p:cNvPr id="29" name="直接箭头连接符 28">
            <a:extLst>
              <a:ext uri="{FF2B5EF4-FFF2-40B4-BE49-F238E27FC236}">
                <a16:creationId xmlns:a16="http://schemas.microsoft.com/office/drawing/2014/main" id="{C4C82041-608D-4937-8555-D39A555C1D53}"/>
              </a:ext>
            </a:extLst>
          </p:cNvPr>
          <p:cNvCxnSpPr>
            <a:cxnSpLocks/>
            <a:stCxn id="18" idx="2"/>
            <a:endCxn id="28" idx="0"/>
          </p:cNvCxnSpPr>
          <p:nvPr/>
        </p:nvCxnSpPr>
        <p:spPr>
          <a:xfrm>
            <a:off x="7059869" y="4527549"/>
            <a:ext cx="0" cy="693305"/>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378F5DFE-544E-4173-92FB-79B66E85D2B8}"/>
              </a:ext>
            </a:extLst>
          </p:cNvPr>
          <p:cNvSpPr/>
          <p:nvPr/>
        </p:nvSpPr>
        <p:spPr>
          <a:xfrm>
            <a:off x="367142" y="1565564"/>
            <a:ext cx="3458558" cy="311727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NodeTag</a:t>
            </a:r>
            <a:r>
              <a:rPr lang="en-US" altLang="zh-CN" dirty="0">
                <a:solidFill>
                  <a:schemeClr val="tx1"/>
                </a:solidFill>
                <a:latin typeface="+mn-ea"/>
                <a:cs typeface="+mj-lt"/>
                <a:sym typeface="+mn-ea"/>
              </a:rPr>
              <a:t> type= </a:t>
            </a:r>
            <a:r>
              <a:rPr lang="en-US" altLang="zh-CN" dirty="0" err="1">
                <a:solidFill>
                  <a:schemeClr val="tx1"/>
                </a:solidFill>
                <a:latin typeface="+mn-ea"/>
                <a:cs typeface="+mj-lt"/>
                <a:sym typeface="+mn-ea"/>
              </a:rPr>
              <a:t>T_List</a:t>
            </a:r>
            <a:r>
              <a:rPr lang="en-US" altLang="zh-CN" dirty="0">
                <a:solidFill>
                  <a:schemeClr val="tx1"/>
                </a:solidFill>
                <a:latin typeface="+mn-ea"/>
                <a:cs typeface="+mj-lt"/>
                <a:sym typeface="+mn-ea"/>
              </a:rPr>
              <a:t>;</a:t>
            </a:r>
          </a:p>
          <a:p>
            <a:pPr algn="ctr"/>
            <a:endParaRPr lang="en-US" altLang="zh-CN" dirty="0">
              <a:solidFill>
                <a:schemeClr val="tx1"/>
              </a:solidFill>
              <a:latin typeface="+mn-ea"/>
              <a:cs typeface="+mj-lt"/>
              <a:sym typeface="+mn-ea"/>
            </a:endParaRPr>
          </a:p>
          <a:p>
            <a:pPr algn="ctr"/>
            <a:r>
              <a:rPr lang="en-US" altLang="zh-CN" dirty="0">
                <a:solidFill>
                  <a:schemeClr val="tx1"/>
                </a:solidFill>
                <a:latin typeface="+mn-ea"/>
                <a:cs typeface="+mj-lt"/>
                <a:sym typeface="+mn-ea"/>
              </a:rPr>
              <a:t>Int            length = n ;</a:t>
            </a:r>
          </a:p>
          <a:p>
            <a:pPr algn="ctr"/>
            <a:endParaRPr lang="en-US" altLang="zh-CN" dirty="0">
              <a:solidFill>
                <a:schemeClr val="tx1"/>
              </a:solidFill>
              <a:latin typeface="+mn-ea"/>
              <a:cs typeface="+mj-lt"/>
              <a:sym typeface="+mn-ea"/>
            </a:endParaRPr>
          </a:p>
          <a:p>
            <a:pPr algn="ctr"/>
            <a:r>
              <a:rPr lang="en-US" altLang="zh-CN" dirty="0" err="1">
                <a:solidFill>
                  <a:schemeClr val="tx1"/>
                </a:solidFill>
                <a:latin typeface="+mn-ea"/>
                <a:cs typeface="+mj-lt"/>
                <a:sym typeface="+mn-ea"/>
              </a:rPr>
              <a:t>ListCell</a:t>
            </a:r>
            <a:r>
              <a:rPr lang="en-US" altLang="zh-CN" dirty="0">
                <a:solidFill>
                  <a:schemeClr val="tx1"/>
                </a:solidFill>
                <a:latin typeface="+mn-ea"/>
                <a:cs typeface="+mj-lt"/>
                <a:sym typeface="+mn-ea"/>
              </a:rPr>
              <a:t>             *head;</a:t>
            </a:r>
          </a:p>
          <a:p>
            <a:pPr algn="ctr"/>
            <a:endParaRPr lang="en-US" altLang="zh-CN" dirty="0">
              <a:solidFill>
                <a:schemeClr val="tx1"/>
              </a:solidFill>
              <a:latin typeface="+mn-ea"/>
              <a:cs typeface="+mj-lt"/>
              <a:sym typeface="+mn-ea"/>
            </a:endParaRPr>
          </a:p>
          <a:p>
            <a:pPr algn="ctr"/>
            <a:r>
              <a:rPr lang="en-US" altLang="zh-CN" dirty="0" err="1">
                <a:solidFill>
                  <a:schemeClr val="tx1"/>
                </a:solidFill>
                <a:latin typeface="+mn-ea"/>
                <a:cs typeface="+mj-lt"/>
                <a:sym typeface="+mn-ea"/>
              </a:rPr>
              <a:t>ListCell</a:t>
            </a:r>
            <a:r>
              <a:rPr lang="en-US" altLang="zh-CN" dirty="0">
                <a:solidFill>
                  <a:schemeClr val="tx1"/>
                </a:solidFill>
                <a:latin typeface="+mn-ea"/>
                <a:cs typeface="+mj-lt"/>
                <a:sym typeface="+mn-ea"/>
              </a:rPr>
              <a:t>                *tail;</a:t>
            </a:r>
            <a:endParaRPr lang="zh-CN" altLang="en-US" dirty="0">
              <a:solidFill>
                <a:schemeClr val="tx1"/>
              </a:solidFill>
            </a:endParaRPr>
          </a:p>
        </p:txBody>
      </p:sp>
      <p:cxnSp>
        <p:nvCxnSpPr>
          <p:cNvPr id="8" name="直接箭头连接符 7">
            <a:extLst>
              <a:ext uri="{FF2B5EF4-FFF2-40B4-BE49-F238E27FC236}">
                <a16:creationId xmlns:a16="http://schemas.microsoft.com/office/drawing/2014/main" id="{C829D90C-35D4-4E6A-B246-1E858F5FD8EF}"/>
              </a:ext>
            </a:extLst>
          </p:cNvPr>
          <p:cNvCxnSpPr>
            <a:cxnSpLocks/>
            <a:endCxn id="4" idx="1"/>
          </p:cNvCxnSpPr>
          <p:nvPr/>
        </p:nvCxnSpPr>
        <p:spPr>
          <a:xfrm flipV="1">
            <a:off x="3825699" y="1712884"/>
            <a:ext cx="1931846" cy="1716116"/>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54CDE7DE-8A33-4124-992B-092CA74BE24D}"/>
              </a:ext>
            </a:extLst>
          </p:cNvPr>
          <p:cNvCxnSpPr>
            <a:cxnSpLocks/>
            <a:endCxn id="28" idx="1"/>
          </p:cNvCxnSpPr>
          <p:nvPr/>
        </p:nvCxnSpPr>
        <p:spPr>
          <a:xfrm>
            <a:off x="3846477" y="3887125"/>
            <a:ext cx="1931846" cy="1626117"/>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1AE7B042-4812-41D9-9447-4586E9709BFE}"/>
              </a:ext>
            </a:extLst>
          </p:cNvPr>
          <p:cNvSpPr/>
          <p:nvPr/>
        </p:nvSpPr>
        <p:spPr>
          <a:xfrm>
            <a:off x="8957201" y="1420496"/>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InsertStmt</a:t>
            </a:r>
            <a:endParaRPr lang="zh-CN" altLang="en-US" dirty="0">
              <a:solidFill>
                <a:schemeClr val="tx1"/>
              </a:solidFill>
            </a:endParaRPr>
          </a:p>
        </p:txBody>
      </p:sp>
      <p:sp>
        <p:nvSpPr>
          <p:cNvPr id="26" name="矩形 25">
            <a:extLst>
              <a:ext uri="{FF2B5EF4-FFF2-40B4-BE49-F238E27FC236}">
                <a16:creationId xmlns:a16="http://schemas.microsoft.com/office/drawing/2014/main" id="{C99AA940-58ED-4C7D-8D77-8542085E1619}"/>
              </a:ext>
            </a:extLst>
          </p:cNvPr>
          <p:cNvSpPr/>
          <p:nvPr/>
        </p:nvSpPr>
        <p:spPr>
          <a:xfrm>
            <a:off x="8957198" y="2719532"/>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solidFill>
                  <a:schemeClr val="tx1"/>
                </a:solidFill>
                <a:latin typeface="+mn-ea"/>
                <a:cs typeface="+mj-lt"/>
                <a:sym typeface="+mn-ea"/>
              </a:rPr>
              <a:t>SelectStmt</a:t>
            </a:r>
            <a:endParaRPr lang="zh-CN" altLang="en-US" dirty="0">
              <a:solidFill>
                <a:schemeClr val="tx1"/>
              </a:solidFill>
            </a:endParaRPr>
          </a:p>
        </p:txBody>
      </p:sp>
      <p:sp>
        <p:nvSpPr>
          <p:cNvPr id="27" name="矩形 26">
            <a:extLst>
              <a:ext uri="{FF2B5EF4-FFF2-40B4-BE49-F238E27FC236}">
                <a16:creationId xmlns:a16="http://schemas.microsoft.com/office/drawing/2014/main" id="{D213FE8E-FF5B-4FC4-849C-574B711C92AF}"/>
              </a:ext>
            </a:extLst>
          </p:cNvPr>
          <p:cNvSpPr/>
          <p:nvPr/>
        </p:nvSpPr>
        <p:spPr>
          <a:xfrm>
            <a:off x="8957200" y="3942773"/>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solidFill>
                  <a:schemeClr val="tx1"/>
                </a:solidFill>
                <a:latin typeface="+mn-ea"/>
                <a:cs typeface="+mj-lt"/>
                <a:sym typeface="+mn-ea"/>
              </a:rPr>
              <a:t>…</a:t>
            </a:r>
            <a:endParaRPr lang="zh-CN" altLang="en-US" dirty="0">
              <a:solidFill>
                <a:schemeClr val="tx1"/>
              </a:solidFill>
            </a:endParaRPr>
          </a:p>
        </p:txBody>
      </p:sp>
      <p:sp>
        <p:nvSpPr>
          <p:cNvPr id="30" name="矩形 29">
            <a:extLst>
              <a:ext uri="{FF2B5EF4-FFF2-40B4-BE49-F238E27FC236}">
                <a16:creationId xmlns:a16="http://schemas.microsoft.com/office/drawing/2014/main" id="{C6A4314A-B313-40CE-A46D-AE20FAC09E5A}"/>
              </a:ext>
            </a:extLst>
          </p:cNvPr>
          <p:cNvSpPr/>
          <p:nvPr/>
        </p:nvSpPr>
        <p:spPr>
          <a:xfrm>
            <a:off x="8957199" y="5220854"/>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solidFill>
                  <a:schemeClr val="tx1"/>
                </a:solidFill>
                <a:latin typeface="+mn-ea"/>
                <a:cs typeface="+mj-lt"/>
                <a:sym typeface="+mn-ea"/>
              </a:rPr>
              <a:t>…</a:t>
            </a:r>
            <a:endParaRPr lang="zh-CN" altLang="en-US" dirty="0">
              <a:solidFill>
                <a:schemeClr val="tx1"/>
              </a:solidFill>
            </a:endParaRPr>
          </a:p>
        </p:txBody>
      </p:sp>
      <p:cxnSp>
        <p:nvCxnSpPr>
          <p:cNvPr id="31" name="直接箭头连接符 30">
            <a:extLst>
              <a:ext uri="{FF2B5EF4-FFF2-40B4-BE49-F238E27FC236}">
                <a16:creationId xmlns:a16="http://schemas.microsoft.com/office/drawing/2014/main" id="{C429DCAE-C09F-4EEE-ABD1-1DD44A086029}"/>
              </a:ext>
            </a:extLst>
          </p:cNvPr>
          <p:cNvCxnSpPr>
            <a:cxnSpLocks/>
            <a:stCxn id="4" idx="3"/>
            <a:endCxn id="25" idx="1"/>
          </p:cNvCxnSpPr>
          <p:nvPr/>
        </p:nvCxnSpPr>
        <p:spPr>
          <a:xfrm>
            <a:off x="8320636" y="1712884"/>
            <a:ext cx="636565"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56466E35-0370-48EF-B020-D30027EC048D}"/>
              </a:ext>
            </a:extLst>
          </p:cNvPr>
          <p:cNvCxnSpPr>
            <a:cxnSpLocks/>
            <a:stCxn id="11" idx="3"/>
            <a:endCxn id="26" idx="1"/>
          </p:cNvCxnSpPr>
          <p:nvPr/>
        </p:nvCxnSpPr>
        <p:spPr>
          <a:xfrm>
            <a:off x="8320637" y="3011920"/>
            <a:ext cx="636561"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9BC5FDB1-CABC-405B-A0B9-E2C5CCD9371D}"/>
              </a:ext>
            </a:extLst>
          </p:cNvPr>
          <p:cNvCxnSpPr>
            <a:cxnSpLocks/>
          </p:cNvCxnSpPr>
          <p:nvPr/>
        </p:nvCxnSpPr>
        <p:spPr>
          <a:xfrm>
            <a:off x="8341414" y="4226789"/>
            <a:ext cx="636561"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FABDF38E-12B5-4DBD-A152-4DFA57FB97D5}"/>
              </a:ext>
            </a:extLst>
          </p:cNvPr>
          <p:cNvCxnSpPr>
            <a:cxnSpLocks/>
          </p:cNvCxnSpPr>
          <p:nvPr/>
        </p:nvCxnSpPr>
        <p:spPr>
          <a:xfrm>
            <a:off x="8348949" y="5513241"/>
            <a:ext cx="636561"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0706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Parser </a:t>
            </a:r>
            <a:r>
              <a:rPr lang="zh-CN" altLang="en-US" sz="3200" b="1" dirty="0">
                <a:solidFill>
                  <a:schemeClr val="bg1"/>
                </a:solidFill>
                <a:latin typeface="+mj-lt"/>
                <a:cs typeface="+mj-lt"/>
              </a:rPr>
              <a:t>中的数据结构</a:t>
            </a:r>
          </a:p>
        </p:txBody>
      </p:sp>
      <p:sp>
        <p:nvSpPr>
          <p:cNvPr id="2" name="文本框 1"/>
          <p:cNvSpPr txBox="1"/>
          <p:nvPr/>
        </p:nvSpPr>
        <p:spPr>
          <a:xfrm>
            <a:off x="1171575" y="2091055"/>
            <a:ext cx="9455150" cy="3693319"/>
          </a:xfrm>
          <a:prstGeom prst="rect">
            <a:avLst/>
          </a:prstGeom>
          <a:noFill/>
        </p:spPr>
        <p:txBody>
          <a:bodyPr wrap="square" rtlCol="0">
            <a:spAutoFit/>
          </a:bodyPr>
          <a:lstStyle/>
          <a:p>
            <a:pPr marL="457200" indent="-457200">
              <a:buAutoNum type="arabicPeriod"/>
            </a:pPr>
            <a:r>
              <a:rPr lang="en-US" altLang="zh-CN" sz="2400" dirty="0" err="1">
                <a:solidFill>
                  <a:schemeClr val="bg1"/>
                </a:solidFill>
                <a:latin typeface="+mn-ea"/>
                <a:cs typeface="+mj-lt"/>
                <a:sym typeface="+mn-ea"/>
              </a:rPr>
              <a:t>NodeTag</a:t>
            </a:r>
            <a:endParaRPr lang="en-US" altLang="zh-CN" sz="2400" dirty="0">
              <a:solidFill>
                <a:schemeClr val="bg1"/>
              </a:solidFill>
              <a:latin typeface="+mn-ea"/>
              <a:cs typeface="+mj-lt"/>
              <a:sym typeface="+mn-ea"/>
            </a:endParaRPr>
          </a:p>
          <a:p>
            <a:pPr lvl="1"/>
            <a:r>
              <a:rPr lang="en-US" altLang="zh-CN" sz="1400" dirty="0">
                <a:solidFill>
                  <a:schemeClr val="bg1"/>
                </a:solidFill>
                <a:latin typeface="+mn-ea"/>
                <a:cs typeface="+mj-lt"/>
                <a:sym typeface="+mn-ea"/>
              </a:rPr>
              <a:t>typedef </a:t>
            </a:r>
            <a:r>
              <a:rPr lang="en-US" altLang="zh-CN" sz="1400" dirty="0" err="1">
                <a:solidFill>
                  <a:schemeClr val="bg1"/>
                </a:solidFill>
                <a:latin typeface="+mn-ea"/>
                <a:cs typeface="+mj-lt"/>
                <a:sym typeface="+mn-ea"/>
              </a:rPr>
              <a:t>enum</a:t>
            </a:r>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NodeTag</a:t>
            </a:r>
            <a:endParaRPr lang="en-US" altLang="zh-CN" sz="1400" dirty="0">
              <a:solidFill>
                <a:schemeClr val="bg1"/>
              </a:solidFill>
              <a:latin typeface="+mn-ea"/>
              <a:cs typeface="+mj-lt"/>
              <a:sym typeface="+mn-ea"/>
            </a:endParaRPr>
          </a:p>
          <a:p>
            <a:pPr lvl="1"/>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T_Invalid</a:t>
            </a:r>
            <a:r>
              <a:rPr lang="en-US" altLang="zh-CN" sz="1400" dirty="0">
                <a:solidFill>
                  <a:schemeClr val="bg1"/>
                </a:solidFill>
                <a:latin typeface="+mn-ea"/>
                <a:cs typeface="+mj-lt"/>
                <a:sym typeface="+mn-ea"/>
              </a:rPr>
              <a:t> = 0,</a:t>
            </a:r>
          </a:p>
          <a:p>
            <a:pPr lvl="1"/>
            <a:endParaRPr lang="en-US" altLang="zh-CN" sz="1400" dirty="0">
              <a:solidFill>
                <a:schemeClr val="bg1"/>
              </a:solidFill>
              <a:latin typeface="+mn-ea"/>
              <a:cs typeface="+mj-lt"/>
              <a:sym typeface="+mn-ea"/>
            </a:endParaRPr>
          </a:p>
          <a:p>
            <a:pPr lvl="1"/>
            <a:r>
              <a:rPr lang="en-US" altLang="zh-CN" sz="1400" dirty="0">
                <a:solidFill>
                  <a:schemeClr val="bg1"/>
                </a:solidFill>
                <a:latin typeface="+mn-ea"/>
                <a:cs typeface="+mj-lt"/>
                <a:sym typeface="+mn-ea"/>
              </a:rPr>
              <a:t>	/*</a:t>
            </a:r>
          </a:p>
          <a:p>
            <a:pPr lvl="1"/>
            <a:r>
              <a:rPr lang="en-US" altLang="zh-CN" sz="1400" dirty="0">
                <a:solidFill>
                  <a:schemeClr val="bg1"/>
                </a:solidFill>
                <a:latin typeface="+mn-ea"/>
                <a:cs typeface="+mj-lt"/>
                <a:sym typeface="+mn-ea"/>
              </a:rPr>
              <a:t>	 * TAGS FOR EXECUTOR NODES (</a:t>
            </a:r>
            <a:r>
              <a:rPr lang="en-US" altLang="zh-CN" sz="1400" dirty="0" err="1">
                <a:solidFill>
                  <a:schemeClr val="bg1"/>
                </a:solidFill>
                <a:latin typeface="+mn-ea"/>
                <a:cs typeface="+mj-lt"/>
                <a:sym typeface="+mn-ea"/>
              </a:rPr>
              <a:t>execnodes.h</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T_IndexInfo</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T_ExprContext</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T_ProjectionInfo</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T_JunkFilter</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T_OnConflictSetState</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T_ResultRelInfo</a:t>
            </a:r>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p>
          <a:p>
            <a:pPr lvl="1"/>
            <a:r>
              <a:rPr lang="en-US" altLang="zh-CN" sz="1400" dirty="0">
                <a:solidFill>
                  <a:schemeClr val="bg1"/>
                </a:solidFill>
                <a:latin typeface="+mn-ea"/>
                <a:cs typeface="+mj-lt"/>
                <a:sym typeface="+mn-ea"/>
              </a:rPr>
              <a:t>}</a:t>
            </a:r>
          </a:p>
        </p:txBody>
      </p:sp>
    </p:spTree>
    <p:custDataLst>
      <p:tags r:id="rId1"/>
    </p:custDataLst>
    <p:extLst>
      <p:ext uri="{BB962C8B-B14F-4D97-AF65-F5344CB8AC3E}">
        <p14:creationId xmlns:p14="http://schemas.microsoft.com/office/powerpoint/2010/main" val="3685538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Parser </a:t>
            </a:r>
            <a:r>
              <a:rPr lang="zh-CN" altLang="en-US" sz="3200" b="1" dirty="0">
                <a:solidFill>
                  <a:schemeClr val="bg1"/>
                </a:solidFill>
                <a:latin typeface="+mj-lt"/>
                <a:cs typeface="+mj-lt"/>
              </a:rPr>
              <a:t>中的数据结构</a:t>
            </a:r>
          </a:p>
        </p:txBody>
      </p:sp>
      <p:sp>
        <p:nvSpPr>
          <p:cNvPr id="2" name="文本框 1"/>
          <p:cNvSpPr txBox="1"/>
          <p:nvPr/>
        </p:nvSpPr>
        <p:spPr>
          <a:xfrm>
            <a:off x="1171575" y="2091055"/>
            <a:ext cx="9455150" cy="4431983"/>
          </a:xfrm>
          <a:prstGeom prst="rect">
            <a:avLst/>
          </a:prstGeom>
          <a:noFill/>
        </p:spPr>
        <p:txBody>
          <a:bodyPr wrap="square" rtlCol="0">
            <a:spAutoFit/>
          </a:bodyPr>
          <a:lstStyle/>
          <a:p>
            <a:pPr marL="457200" indent="-457200">
              <a:buAutoNum type="arabicPeriod"/>
            </a:pPr>
            <a:r>
              <a:rPr lang="en-US" altLang="zh-CN" sz="2400" dirty="0">
                <a:solidFill>
                  <a:schemeClr val="bg1"/>
                </a:solidFill>
                <a:latin typeface="+mn-ea"/>
                <a:cs typeface="+mj-lt"/>
                <a:sym typeface="+mn-ea"/>
              </a:rPr>
              <a:t>Node</a:t>
            </a:r>
          </a:p>
          <a:p>
            <a:pPr lvl="1"/>
            <a:r>
              <a:rPr lang="en-US" altLang="zh-CN" sz="1400" dirty="0">
                <a:solidFill>
                  <a:schemeClr val="bg1"/>
                </a:solidFill>
                <a:latin typeface="+mn-ea"/>
                <a:cs typeface="+mj-lt"/>
                <a:sym typeface="+mn-ea"/>
              </a:rPr>
              <a:t>typedef struct Node</a:t>
            </a:r>
          </a:p>
          <a:p>
            <a:pPr lvl="1"/>
            <a:r>
              <a:rPr lang="en-US" altLang="zh-CN" sz="1400" dirty="0">
                <a:solidFill>
                  <a:schemeClr val="bg1"/>
                </a:solidFill>
                <a:latin typeface="+mn-ea"/>
                <a:cs typeface="+mj-lt"/>
                <a:sym typeface="+mn-ea"/>
              </a:rPr>
              <a:t>{</a:t>
            </a:r>
          </a:p>
          <a:p>
            <a:pPr lvl="1"/>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NodeTag</a:t>
            </a:r>
            <a:r>
              <a:rPr lang="en-US" altLang="zh-CN" sz="1400" dirty="0">
                <a:solidFill>
                  <a:schemeClr val="bg1"/>
                </a:solidFill>
                <a:latin typeface="+mn-ea"/>
                <a:cs typeface="+mj-lt"/>
                <a:sym typeface="+mn-ea"/>
              </a:rPr>
              <a:t>		type;</a:t>
            </a:r>
          </a:p>
          <a:p>
            <a:pPr lvl="1"/>
            <a:r>
              <a:rPr lang="en-US" altLang="zh-CN" sz="1400" dirty="0">
                <a:solidFill>
                  <a:schemeClr val="bg1"/>
                </a:solidFill>
                <a:latin typeface="+mn-ea"/>
                <a:cs typeface="+mj-lt"/>
                <a:sym typeface="+mn-ea"/>
              </a:rPr>
              <a:t>} Node</a:t>
            </a:r>
          </a:p>
          <a:p>
            <a:endParaRPr lang="en-US" altLang="zh-CN" sz="2400" dirty="0">
              <a:solidFill>
                <a:schemeClr val="bg1"/>
              </a:solidFill>
              <a:latin typeface="+mn-ea"/>
              <a:cs typeface="+mj-lt"/>
              <a:sym typeface="+mn-ea"/>
            </a:endParaRPr>
          </a:p>
          <a:p>
            <a:r>
              <a:rPr lang="en-US" altLang="zh-CN" sz="2400" dirty="0">
                <a:solidFill>
                  <a:schemeClr val="bg1"/>
                </a:solidFill>
                <a:latin typeface="+mn-ea"/>
                <a:cs typeface="+mj-lt"/>
                <a:sym typeface="+mn-ea"/>
              </a:rPr>
              <a:t>     </a:t>
            </a:r>
            <a:r>
              <a:rPr lang="zh-CN" altLang="en-US" sz="2400" dirty="0">
                <a:solidFill>
                  <a:schemeClr val="bg1"/>
                </a:solidFill>
                <a:latin typeface="+mn-ea"/>
                <a:cs typeface="+mj-lt"/>
                <a:sym typeface="+mn-ea"/>
              </a:rPr>
              <a:t>例如： 节点</a:t>
            </a:r>
            <a:r>
              <a:rPr lang="en-US" altLang="zh-CN" sz="2400" dirty="0" err="1">
                <a:solidFill>
                  <a:schemeClr val="bg1"/>
                </a:solidFill>
                <a:latin typeface="+mn-ea"/>
                <a:cs typeface="+mj-lt"/>
                <a:sym typeface="+mn-ea"/>
              </a:rPr>
              <a:t>InsertStmt</a:t>
            </a:r>
            <a:endParaRPr lang="en-US" altLang="zh-CN" sz="2400" dirty="0">
              <a:solidFill>
                <a:schemeClr val="bg1"/>
              </a:solidFill>
              <a:latin typeface="+mn-ea"/>
              <a:cs typeface="+mj-lt"/>
              <a:sym typeface="+mn-ea"/>
            </a:endParaRPr>
          </a:p>
          <a:p>
            <a:r>
              <a:rPr lang="en-US" altLang="zh-CN" sz="1400" dirty="0">
                <a:solidFill>
                  <a:schemeClr val="bg1"/>
                </a:solidFill>
                <a:latin typeface="+mn-ea"/>
                <a:cs typeface="+mj-lt"/>
                <a:sym typeface="+mn-ea"/>
              </a:rPr>
              <a:t>         typedef struct </a:t>
            </a:r>
            <a:r>
              <a:rPr lang="en-US" altLang="zh-CN" sz="1400" dirty="0" err="1">
                <a:solidFill>
                  <a:schemeClr val="bg1"/>
                </a:solidFill>
                <a:latin typeface="+mn-ea"/>
                <a:cs typeface="+mj-lt"/>
                <a:sym typeface="+mn-ea"/>
              </a:rPr>
              <a:t>InsertStmt</a:t>
            </a:r>
            <a:endParaRPr lang="en-US" altLang="zh-CN" sz="1400" dirty="0">
              <a:solidFill>
                <a:schemeClr val="bg1"/>
              </a:solidFill>
              <a:latin typeface="+mn-ea"/>
              <a:cs typeface="+mj-lt"/>
              <a:sym typeface="+mn-ea"/>
            </a:endParaRPr>
          </a:p>
          <a:p>
            <a:r>
              <a:rPr lang="en-US" altLang="zh-CN" sz="1400" dirty="0">
                <a:solidFill>
                  <a:schemeClr val="bg1"/>
                </a:solidFill>
                <a:latin typeface="+mn-ea"/>
                <a:cs typeface="+mj-lt"/>
                <a:sym typeface="+mn-ea"/>
              </a:rPr>
              <a:t>         {</a:t>
            </a:r>
          </a:p>
          <a:p>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NodeTag</a:t>
            </a:r>
            <a:r>
              <a:rPr lang="en-US" altLang="zh-CN" sz="1400" dirty="0">
                <a:solidFill>
                  <a:schemeClr val="bg1"/>
                </a:solidFill>
                <a:latin typeface="+mn-ea"/>
                <a:cs typeface="+mj-lt"/>
                <a:sym typeface="+mn-ea"/>
              </a:rPr>
              <a:t>		type;</a:t>
            </a:r>
          </a:p>
          <a:p>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RangeVar</a:t>
            </a:r>
            <a:r>
              <a:rPr lang="en-US" altLang="zh-CN" sz="1400" dirty="0">
                <a:solidFill>
                  <a:schemeClr val="bg1"/>
                </a:solidFill>
                <a:latin typeface="+mn-ea"/>
                <a:cs typeface="+mj-lt"/>
                <a:sym typeface="+mn-ea"/>
              </a:rPr>
              <a:t>   *relation;		/* relation to insert into */</a:t>
            </a:r>
          </a:p>
          <a:p>
            <a:r>
              <a:rPr lang="en-US" altLang="zh-CN" sz="1400" dirty="0">
                <a:solidFill>
                  <a:schemeClr val="bg1"/>
                </a:solidFill>
                <a:latin typeface="+mn-ea"/>
                <a:cs typeface="+mj-lt"/>
                <a:sym typeface="+mn-ea"/>
              </a:rPr>
              <a:t>	List	   *cols;			/* optional: names of the target columns */</a:t>
            </a:r>
          </a:p>
          <a:p>
            <a:r>
              <a:rPr lang="en-US" altLang="zh-CN" sz="1400" dirty="0">
                <a:solidFill>
                  <a:schemeClr val="bg1"/>
                </a:solidFill>
                <a:latin typeface="+mn-ea"/>
                <a:cs typeface="+mj-lt"/>
                <a:sym typeface="+mn-ea"/>
              </a:rPr>
              <a:t>	Node	   *</a:t>
            </a:r>
            <a:r>
              <a:rPr lang="en-US" altLang="zh-CN" sz="1400" dirty="0" err="1">
                <a:solidFill>
                  <a:schemeClr val="bg1"/>
                </a:solidFill>
                <a:latin typeface="+mn-ea"/>
                <a:cs typeface="+mj-lt"/>
                <a:sym typeface="+mn-ea"/>
              </a:rPr>
              <a:t>selectStmt</a:t>
            </a:r>
            <a:r>
              <a:rPr lang="en-US" altLang="zh-CN" sz="1400" dirty="0">
                <a:solidFill>
                  <a:schemeClr val="bg1"/>
                </a:solidFill>
                <a:latin typeface="+mn-ea"/>
                <a:cs typeface="+mj-lt"/>
                <a:sym typeface="+mn-ea"/>
              </a:rPr>
              <a:t>;		/* the source SELECT/VALUES, or NULL */</a:t>
            </a:r>
          </a:p>
          <a:p>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OnConflictClause</a:t>
            </a:r>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onConflictClause</a:t>
            </a:r>
            <a:r>
              <a:rPr lang="en-US" altLang="zh-CN" sz="1400" dirty="0">
                <a:solidFill>
                  <a:schemeClr val="bg1"/>
                </a:solidFill>
                <a:latin typeface="+mn-ea"/>
                <a:cs typeface="+mj-lt"/>
                <a:sym typeface="+mn-ea"/>
              </a:rPr>
              <a:t>; /* ON CONFLICT clause */</a:t>
            </a:r>
          </a:p>
          <a:p>
            <a:r>
              <a:rPr lang="en-US" altLang="zh-CN" sz="1400" dirty="0">
                <a:solidFill>
                  <a:schemeClr val="bg1"/>
                </a:solidFill>
                <a:latin typeface="+mn-ea"/>
                <a:cs typeface="+mj-lt"/>
                <a:sym typeface="+mn-ea"/>
              </a:rPr>
              <a:t>	List	   *</a:t>
            </a:r>
            <a:r>
              <a:rPr lang="en-US" altLang="zh-CN" sz="1400" dirty="0" err="1">
                <a:solidFill>
                  <a:schemeClr val="bg1"/>
                </a:solidFill>
                <a:latin typeface="+mn-ea"/>
                <a:cs typeface="+mj-lt"/>
                <a:sym typeface="+mn-ea"/>
              </a:rPr>
              <a:t>returningList</a:t>
            </a:r>
            <a:r>
              <a:rPr lang="en-US" altLang="zh-CN" sz="1400" dirty="0">
                <a:solidFill>
                  <a:schemeClr val="bg1"/>
                </a:solidFill>
                <a:latin typeface="+mn-ea"/>
                <a:cs typeface="+mj-lt"/>
                <a:sym typeface="+mn-ea"/>
              </a:rPr>
              <a:t>;	/* list of expressions to return */</a:t>
            </a:r>
          </a:p>
          <a:p>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WithClause</a:t>
            </a:r>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withClause</a:t>
            </a:r>
            <a:r>
              <a:rPr lang="en-US" altLang="zh-CN" sz="1400" dirty="0">
                <a:solidFill>
                  <a:schemeClr val="bg1"/>
                </a:solidFill>
                <a:latin typeface="+mn-ea"/>
                <a:cs typeface="+mj-lt"/>
                <a:sym typeface="+mn-ea"/>
              </a:rPr>
              <a:t>;		/* WITH clause */</a:t>
            </a:r>
          </a:p>
          <a:p>
            <a:r>
              <a:rPr lang="en-US" altLang="zh-CN" sz="1400" dirty="0">
                <a:solidFill>
                  <a:schemeClr val="bg1"/>
                </a:solidFill>
                <a:latin typeface="+mn-ea"/>
                <a:cs typeface="+mj-lt"/>
                <a:sym typeface="+mn-ea"/>
              </a:rPr>
              <a:t>	</a:t>
            </a:r>
            <a:r>
              <a:rPr lang="en-US" altLang="zh-CN" sz="1400" dirty="0" err="1">
                <a:solidFill>
                  <a:schemeClr val="bg1"/>
                </a:solidFill>
                <a:latin typeface="+mn-ea"/>
                <a:cs typeface="+mj-lt"/>
                <a:sym typeface="+mn-ea"/>
              </a:rPr>
              <a:t>OverridingKind</a:t>
            </a:r>
            <a:r>
              <a:rPr lang="en-US" altLang="zh-CN" sz="1400" dirty="0">
                <a:solidFill>
                  <a:schemeClr val="bg1"/>
                </a:solidFill>
                <a:latin typeface="+mn-ea"/>
                <a:cs typeface="+mj-lt"/>
                <a:sym typeface="+mn-ea"/>
              </a:rPr>
              <a:t> override;	/* OVERRIDING clause */</a:t>
            </a:r>
          </a:p>
          <a:p>
            <a:r>
              <a:rPr lang="en-US" altLang="zh-CN" sz="1400" dirty="0">
                <a:solidFill>
                  <a:schemeClr val="bg1"/>
                </a:solidFill>
                <a:latin typeface="+mn-ea"/>
                <a:cs typeface="+mj-lt"/>
                <a:sym typeface="+mn-ea"/>
              </a:rPr>
              <a:t>          } </a:t>
            </a:r>
            <a:r>
              <a:rPr lang="en-US" altLang="zh-CN" sz="1400" dirty="0" err="1">
                <a:solidFill>
                  <a:schemeClr val="bg1"/>
                </a:solidFill>
                <a:latin typeface="+mn-ea"/>
                <a:cs typeface="+mj-lt"/>
                <a:sym typeface="+mn-ea"/>
              </a:rPr>
              <a:t>InsertStmt</a:t>
            </a:r>
            <a:r>
              <a:rPr lang="en-US" altLang="zh-CN" sz="1400" dirty="0">
                <a:solidFill>
                  <a:schemeClr val="bg1"/>
                </a:solidFill>
                <a:latin typeface="+mn-ea"/>
                <a:cs typeface="+mj-lt"/>
                <a:sym typeface="+mn-ea"/>
              </a:rPr>
              <a:t>;</a:t>
            </a:r>
          </a:p>
        </p:txBody>
      </p:sp>
    </p:spTree>
    <p:custDataLst>
      <p:tags r:id="rId1"/>
    </p:custDataLst>
    <p:extLst>
      <p:ext uri="{BB962C8B-B14F-4D97-AF65-F5344CB8AC3E}">
        <p14:creationId xmlns:p14="http://schemas.microsoft.com/office/powerpoint/2010/main" val="3258811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sym typeface="+mn-ea"/>
              </a:rPr>
              <a:t>Parser </a:t>
            </a:r>
            <a:r>
              <a:rPr lang="zh-CN" altLang="en-US" sz="3200" b="1" dirty="0">
                <a:solidFill>
                  <a:schemeClr val="bg1"/>
                </a:solidFill>
                <a:latin typeface="+mj-lt"/>
                <a:cs typeface="+mj-lt"/>
                <a:sym typeface="+mn-ea"/>
              </a:rPr>
              <a:t>中的</a:t>
            </a:r>
            <a:r>
              <a:rPr lang="en-US" altLang="zh-CN" sz="3200" b="1" dirty="0">
                <a:solidFill>
                  <a:schemeClr val="bg1"/>
                </a:solidFill>
                <a:latin typeface="+mj-lt"/>
                <a:cs typeface="+mj-lt"/>
                <a:sym typeface="+mn-ea"/>
              </a:rPr>
              <a:t>Flex</a:t>
            </a:r>
            <a:r>
              <a:rPr lang="zh-CN" altLang="en-US" sz="3200" b="1" dirty="0">
                <a:solidFill>
                  <a:schemeClr val="bg1"/>
                </a:solidFill>
                <a:latin typeface="+mj-lt"/>
                <a:cs typeface="+mj-lt"/>
                <a:sym typeface="+mn-ea"/>
              </a:rPr>
              <a:t>语法</a:t>
            </a:r>
            <a:endParaRPr lang="zh-CN" altLang="en-US" sz="3200" b="1" dirty="0">
              <a:solidFill>
                <a:schemeClr val="bg1"/>
              </a:solidFill>
              <a:latin typeface="+mj-lt"/>
              <a:cs typeface="+mj-lt"/>
            </a:endParaRPr>
          </a:p>
        </p:txBody>
      </p:sp>
      <p:sp>
        <p:nvSpPr>
          <p:cNvPr id="2" name="文本框 1"/>
          <p:cNvSpPr txBox="1"/>
          <p:nvPr/>
        </p:nvSpPr>
        <p:spPr>
          <a:xfrm>
            <a:off x="1171575" y="2091055"/>
            <a:ext cx="9455150" cy="4370427"/>
          </a:xfrm>
          <a:prstGeom prst="rect">
            <a:avLst/>
          </a:prstGeom>
          <a:noFill/>
        </p:spPr>
        <p:txBody>
          <a:bodyPr wrap="square" rtlCol="0">
            <a:spAutoFit/>
          </a:bodyPr>
          <a:lstStyle/>
          <a:p>
            <a:r>
              <a:rPr lang="en-US" altLang="zh-CN" sz="2400" dirty="0">
                <a:solidFill>
                  <a:schemeClr val="bg1"/>
                </a:solidFill>
                <a:latin typeface="+mn-ea"/>
                <a:cs typeface="+mj-lt"/>
              </a:rPr>
              <a:t>1.Flex </a:t>
            </a:r>
            <a:r>
              <a:rPr lang="zh-CN" altLang="en-US" sz="2400" dirty="0">
                <a:solidFill>
                  <a:schemeClr val="bg1"/>
                </a:solidFill>
                <a:latin typeface="+mn-ea"/>
                <a:cs typeface="+mj-lt"/>
              </a:rPr>
              <a:t>简介</a:t>
            </a:r>
            <a:endParaRPr lang="en-US" altLang="zh-CN" sz="2400" dirty="0">
              <a:solidFill>
                <a:schemeClr val="bg1"/>
              </a:solidFill>
              <a:latin typeface="+mn-ea"/>
              <a:cs typeface="+mj-lt"/>
            </a:endParaRPr>
          </a:p>
          <a:p>
            <a:r>
              <a:rPr lang="en-US" altLang="zh-CN" dirty="0">
                <a:solidFill>
                  <a:schemeClr val="bg1"/>
                </a:solidFill>
                <a:latin typeface="+mn-ea"/>
                <a:cs typeface="+mj-lt"/>
              </a:rPr>
              <a:t>    Flex</a:t>
            </a:r>
            <a:r>
              <a:rPr lang="zh-CN" altLang="en-US" dirty="0">
                <a:solidFill>
                  <a:schemeClr val="bg1"/>
                </a:solidFill>
                <a:latin typeface="+mn-ea"/>
                <a:cs typeface="+mj-lt"/>
              </a:rPr>
              <a:t>是一个生成词法分析器的工具，它可以利用正则表达式来生成匹配相应字符串的</a:t>
            </a:r>
            <a:r>
              <a:rPr lang="en-US" altLang="zh-CN" dirty="0">
                <a:solidFill>
                  <a:schemeClr val="bg1"/>
                </a:solidFill>
                <a:latin typeface="+mn-ea"/>
                <a:cs typeface="+mj-lt"/>
              </a:rPr>
              <a:t>C</a:t>
            </a:r>
            <a:r>
              <a:rPr lang="zh-CN" altLang="en-US" dirty="0">
                <a:solidFill>
                  <a:schemeClr val="bg1"/>
                </a:solidFill>
                <a:latin typeface="+mn-ea"/>
                <a:cs typeface="+mj-lt"/>
              </a:rPr>
              <a:t>语言代码，其语法格式基本同</a:t>
            </a:r>
            <a:r>
              <a:rPr lang="en-US" altLang="zh-CN" dirty="0">
                <a:solidFill>
                  <a:schemeClr val="bg1"/>
                </a:solidFill>
                <a:latin typeface="+mn-ea"/>
                <a:cs typeface="+mj-lt"/>
              </a:rPr>
              <a:t>Lex</a:t>
            </a:r>
            <a:r>
              <a:rPr lang="zh-CN" altLang="en-US" dirty="0">
                <a:solidFill>
                  <a:schemeClr val="bg1"/>
                </a:solidFill>
                <a:latin typeface="+mn-ea"/>
                <a:cs typeface="+mj-lt"/>
              </a:rPr>
              <a:t>相同。 </a:t>
            </a:r>
            <a:r>
              <a:rPr lang="en-US" altLang="zh-CN" dirty="0">
                <a:solidFill>
                  <a:schemeClr val="bg1"/>
                </a:solidFill>
                <a:latin typeface="+mn-ea"/>
                <a:cs typeface="+mj-lt"/>
              </a:rPr>
              <a:t>FLEX</a:t>
            </a:r>
            <a:r>
              <a:rPr lang="zh-CN" altLang="en-US" dirty="0">
                <a:solidFill>
                  <a:schemeClr val="bg1"/>
                </a:solidFill>
                <a:latin typeface="+mn-ea"/>
                <a:cs typeface="+mj-lt"/>
              </a:rPr>
              <a:t>通过读取一个有规定格式的文本文件，输出一个</a:t>
            </a:r>
            <a:r>
              <a:rPr lang="en-US" altLang="zh-CN" dirty="0">
                <a:solidFill>
                  <a:schemeClr val="bg1"/>
                </a:solidFill>
                <a:latin typeface="+mn-ea"/>
                <a:cs typeface="+mj-lt"/>
              </a:rPr>
              <a:t>C</a:t>
            </a:r>
            <a:r>
              <a:rPr lang="zh-CN" altLang="en-US" dirty="0">
                <a:solidFill>
                  <a:schemeClr val="bg1"/>
                </a:solidFill>
                <a:latin typeface="+mn-ea"/>
                <a:cs typeface="+mj-lt"/>
              </a:rPr>
              <a:t>语言源程序</a:t>
            </a:r>
            <a:endParaRPr lang="en-US" altLang="zh-CN" dirty="0">
              <a:solidFill>
                <a:schemeClr val="bg1"/>
              </a:solidFill>
              <a:latin typeface="+mn-ea"/>
              <a:cs typeface="+mj-lt"/>
            </a:endParaRPr>
          </a:p>
          <a:p>
            <a:endParaRPr lang="en-US" altLang="zh-CN" sz="3200" dirty="0">
              <a:solidFill>
                <a:schemeClr val="bg1"/>
              </a:solidFill>
              <a:latin typeface="+mn-ea"/>
              <a:cs typeface="+mj-lt"/>
            </a:endParaRPr>
          </a:p>
          <a:p>
            <a:r>
              <a:rPr lang="en-US" altLang="zh-CN" sz="2400" dirty="0">
                <a:solidFill>
                  <a:schemeClr val="bg1"/>
                </a:solidFill>
                <a:latin typeface="+mn-ea"/>
                <a:cs typeface="+mj-lt"/>
              </a:rPr>
              <a:t>2. </a:t>
            </a:r>
            <a:r>
              <a:rPr lang="en-US" altLang="zh-CN" sz="2400" dirty="0" err="1">
                <a:solidFill>
                  <a:schemeClr val="bg1"/>
                </a:solidFill>
                <a:latin typeface="+mn-ea"/>
                <a:cs typeface="+mj-lt"/>
              </a:rPr>
              <a:t>Postgresql</a:t>
            </a:r>
            <a:r>
              <a:rPr lang="en-US" altLang="zh-CN" sz="2400" dirty="0">
                <a:solidFill>
                  <a:schemeClr val="bg1"/>
                </a:solidFill>
                <a:latin typeface="+mn-ea"/>
                <a:cs typeface="+mj-lt"/>
              </a:rPr>
              <a:t> </a:t>
            </a:r>
            <a:r>
              <a:rPr lang="zh-CN" altLang="en-US" sz="2400" dirty="0">
                <a:solidFill>
                  <a:schemeClr val="bg1"/>
                </a:solidFill>
                <a:latin typeface="+mn-ea"/>
                <a:cs typeface="+mj-lt"/>
              </a:rPr>
              <a:t>中的</a:t>
            </a:r>
            <a:r>
              <a:rPr lang="en-US" altLang="zh-CN" sz="2400" dirty="0">
                <a:solidFill>
                  <a:schemeClr val="bg1"/>
                </a:solidFill>
                <a:latin typeface="+mn-ea"/>
                <a:cs typeface="+mj-lt"/>
              </a:rPr>
              <a:t>Flex</a:t>
            </a:r>
          </a:p>
          <a:p>
            <a:r>
              <a:rPr lang="en-US" altLang="zh-CN" dirty="0">
                <a:solidFill>
                  <a:schemeClr val="bg1"/>
                </a:solidFill>
                <a:latin typeface="+mn-ea"/>
                <a:cs typeface="+mj-lt"/>
              </a:rPr>
              <a:t>     </a:t>
            </a:r>
            <a:r>
              <a:rPr lang="en-US" altLang="zh-CN" dirty="0" err="1">
                <a:solidFill>
                  <a:schemeClr val="bg1"/>
                </a:solidFill>
                <a:latin typeface="+mn-ea"/>
                <a:cs typeface="+mj-lt"/>
              </a:rPr>
              <a:t>Postgresql</a:t>
            </a:r>
            <a:r>
              <a:rPr lang="en-US" altLang="zh-CN" dirty="0">
                <a:solidFill>
                  <a:schemeClr val="bg1"/>
                </a:solidFill>
                <a:latin typeface="+mn-ea"/>
                <a:cs typeface="+mj-lt"/>
              </a:rPr>
              <a:t> </a:t>
            </a:r>
            <a:r>
              <a:rPr lang="zh-CN" altLang="en-US" dirty="0">
                <a:solidFill>
                  <a:schemeClr val="bg1"/>
                </a:solidFill>
                <a:latin typeface="+mn-ea"/>
                <a:cs typeface="+mj-lt"/>
              </a:rPr>
              <a:t>中的</a:t>
            </a:r>
            <a:r>
              <a:rPr lang="en-US" altLang="zh-CN" dirty="0">
                <a:solidFill>
                  <a:schemeClr val="bg1"/>
                </a:solidFill>
                <a:latin typeface="+mn-ea"/>
                <a:cs typeface="+mj-lt"/>
              </a:rPr>
              <a:t>Flex </a:t>
            </a:r>
            <a:r>
              <a:rPr lang="zh-CN" altLang="en-US" dirty="0">
                <a:solidFill>
                  <a:schemeClr val="bg1"/>
                </a:solidFill>
                <a:latin typeface="+mn-ea"/>
                <a:cs typeface="+mj-lt"/>
              </a:rPr>
              <a:t>文件为</a:t>
            </a:r>
            <a:r>
              <a:rPr lang="en-US" altLang="zh-CN" dirty="0" err="1">
                <a:solidFill>
                  <a:schemeClr val="bg1"/>
                </a:solidFill>
                <a:latin typeface="+mn-ea"/>
                <a:cs typeface="+mj-lt"/>
              </a:rPr>
              <a:t>scan.l</a:t>
            </a:r>
            <a:endParaRPr lang="en-US" altLang="zh-CN" dirty="0">
              <a:solidFill>
                <a:schemeClr val="bg1"/>
              </a:solidFill>
              <a:latin typeface="+mn-ea"/>
              <a:cs typeface="+mj-lt"/>
            </a:endParaRPr>
          </a:p>
          <a:p>
            <a:r>
              <a:rPr lang="en-US" altLang="zh-CN" dirty="0">
                <a:solidFill>
                  <a:schemeClr val="bg1"/>
                </a:solidFill>
                <a:latin typeface="+mn-ea"/>
                <a:cs typeface="+mj-lt"/>
              </a:rPr>
              <a:t>     </a:t>
            </a:r>
            <a:r>
              <a:rPr lang="en-US" altLang="zh-CN" dirty="0" err="1">
                <a:solidFill>
                  <a:schemeClr val="bg1"/>
                </a:solidFill>
                <a:latin typeface="+mn-ea"/>
                <a:cs typeface="+mj-lt"/>
              </a:rPr>
              <a:t>scan.l</a:t>
            </a:r>
            <a:r>
              <a:rPr lang="zh-CN" altLang="en-US" dirty="0">
                <a:solidFill>
                  <a:schemeClr val="bg1"/>
                </a:solidFill>
                <a:latin typeface="+mn-ea"/>
                <a:cs typeface="+mj-lt"/>
              </a:rPr>
              <a:t> 由</a:t>
            </a:r>
            <a:r>
              <a:rPr lang="en-US" altLang="zh-CN" dirty="0">
                <a:solidFill>
                  <a:schemeClr val="bg1"/>
                </a:solidFill>
                <a:latin typeface="+mn-ea"/>
                <a:cs typeface="+mj-lt"/>
              </a:rPr>
              <a:t>%% </a:t>
            </a:r>
            <a:r>
              <a:rPr lang="zh-CN" altLang="en-US" dirty="0">
                <a:solidFill>
                  <a:schemeClr val="bg1"/>
                </a:solidFill>
                <a:latin typeface="+mn-ea"/>
                <a:cs typeface="+mj-lt"/>
              </a:rPr>
              <a:t>作为分隔符，分为三段，分别为定义段，规则段，用户附加的</a:t>
            </a:r>
            <a:r>
              <a:rPr lang="en-US" altLang="zh-CN" dirty="0">
                <a:solidFill>
                  <a:schemeClr val="bg1"/>
                </a:solidFill>
                <a:latin typeface="+mn-ea"/>
                <a:cs typeface="+mj-lt"/>
              </a:rPr>
              <a:t>C</a:t>
            </a:r>
            <a:r>
              <a:rPr lang="zh-CN" altLang="en-US" dirty="0">
                <a:solidFill>
                  <a:schemeClr val="bg1"/>
                </a:solidFill>
                <a:latin typeface="+mn-ea"/>
                <a:cs typeface="+mj-lt"/>
              </a:rPr>
              <a:t>语言部分</a:t>
            </a:r>
            <a:endParaRPr lang="en-US" altLang="zh-CN" dirty="0">
              <a:solidFill>
                <a:schemeClr val="bg1"/>
              </a:solidFill>
              <a:latin typeface="+mn-ea"/>
              <a:cs typeface="+mj-lt"/>
            </a:endParaRPr>
          </a:p>
          <a:p>
            <a:endParaRPr lang="en-US" altLang="zh-CN" dirty="0">
              <a:solidFill>
                <a:schemeClr val="bg1"/>
              </a:solidFill>
              <a:latin typeface="+mn-ea"/>
              <a:cs typeface="+mj-lt"/>
            </a:endParaRPr>
          </a:p>
          <a:p>
            <a:r>
              <a:rPr lang="en-US" altLang="zh-CN" dirty="0">
                <a:solidFill>
                  <a:schemeClr val="bg1"/>
                </a:solidFill>
                <a:latin typeface="+mn-ea"/>
                <a:cs typeface="+mj-lt"/>
              </a:rPr>
              <a:t>     </a:t>
            </a:r>
            <a:r>
              <a:rPr lang="zh-CN" altLang="en-US" dirty="0">
                <a:solidFill>
                  <a:schemeClr val="bg1"/>
                </a:solidFill>
                <a:latin typeface="+mn-ea"/>
                <a:cs typeface="+mj-lt"/>
              </a:rPr>
              <a:t>定义部分</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a:t>
            </a:r>
            <a:r>
              <a:rPr lang="zh-CN" altLang="en-US" dirty="0">
                <a:solidFill>
                  <a:schemeClr val="bg1"/>
                </a:solidFill>
                <a:latin typeface="+mn-ea"/>
                <a:cs typeface="+mj-lt"/>
              </a:rPr>
              <a:t>规则部分</a:t>
            </a:r>
            <a:endParaRPr lang="en-US" altLang="zh-CN" dirty="0">
              <a:solidFill>
                <a:schemeClr val="bg1"/>
              </a:solidFill>
              <a:latin typeface="+mn-ea"/>
              <a:cs typeface="+mj-lt"/>
            </a:endParaRPr>
          </a:p>
          <a:p>
            <a:r>
              <a:rPr lang="en-US" altLang="zh-CN" dirty="0">
                <a:solidFill>
                  <a:schemeClr val="bg1"/>
                </a:solidFill>
                <a:latin typeface="+mn-ea"/>
                <a:cs typeface="+mj-lt"/>
              </a:rPr>
              <a:t>     %%</a:t>
            </a:r>
          </a:p>
          <a:p>
            <a:r>
              <a:rPr lang="en-US" altLang="zh-CN" dirty="0">
                <a:solidFill>
                  <a:schemeClr val="bg1"/>
                </a:solidFill>
                <a:latin typeface="+mn-ea"/>
                <a:cs typeface="+mj-lt"/>
              </a:rPr>
              <a:t>     </a:t>
            </a:r>
            <a:r>
              <a:rPr lang="zh-CN" altLang="en-US" dirty="0">
                <a:solidFill>
                  <a:schemeClr val="bg1"/>
                </a:solidFill>
                <a:latin typeface="+mn-ea"/>
                <a:cs typeface="+mj-lt"/>
              </a:rPr>
              <a:t>用户附加的</a:t>
            </a:r>
            <a:r>
              <a:rPr lang="en-US" altLang="zh-CN" dirty="0">
                <a:solidFill>
                  <a:schemeClr val="bg1"/>
                </a:solidFill>
                <a:latin typeface="+mn-ea"/>
                <a:cs typeface="+mj-lt"/>
              </a:rPr>
              <a:t>C</a:t>
            </a:r>
            <a:r>
              <a:rPr lang="zh-CN" altLang="en-US" dirty="0">
                <a:solidFill>
                  <a:schemeClr val="bg1"/>
                </a:solidFill>
                <a:latin typeface="+mn-ea"/>
                <a:cs typeface="+mj-lt"/>
              </a:rPr>
              <a:t>语言部分</a:t>
            </a:r>
            <a:endParaRPr lang="en-US" altLang="zh-CN" dirty="0">
              <a:solidFill>
                <a:schemeClr val="bg1"/>
              </a:solidFill>
              <a:latin typeface="+mn-ea"/>
              <a:cs typeface="+mj-lt"/>
            </a:endParaRPr>
          </a:p>
        </p:txBody>
      </p:sp>
    </p:spTree>
    <p:custDataLst>
      <p:tags r:id="rId1"/>
    </p:custDataLst>
    <p:extLst>
      <p:ext uri="{BB962C8B-B14F-4D97-AF65-F5344CB8AC3E}">
        <p14:creationId xmlns:p14="http://schemas.microsoft.com/office/powerpoint/2010/main" val="2110764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171575" y="572770"/>
            <a:ext cx="4585970" cy="584775"/>
          </a:xfrm>
          <a:prstGeom prst="rect">
            <a:avLst/>
          </a:prstGeom>
          <a:noFill/>
        </p:spPr>
        <p:txBody>
          <a:bodyPr wrap="square" rtlCol="0">
            <a:spAutoFit/>
          </a:bodyPr>
          <a:lstStyle/>
          <a:p>
            <a:r>
              <a:rPr lang="en-US" altLang="zh-CN" sz="3200" b="1" dirty="0">
                <a:solidFill>
                  <a:schemeClr val="bg1"/>
                </a:solidFill>
                <a:latin typeface="+mj-lt"/>
                <a:cs typeface="+mj-lt"/>
              </a:rPr>
              <a:t>YYLEX</a:t>
            </a:r>
            <a:endParaRPr lang="zh-CN" altLang="en-US" sz="3200" b="1" dirty="0">
              <a:solidFill>
                <a:schemeClr val="bg1"/>
              </a:solidFill>
              <a:latin typeface="+mj-lt"/>
              <a:cs typeface="+mj-lt"/>
            </a:endParaRPr>
          </a:p>
        </p:txBody>
      </p:sp>
      <p:sp>
        <p:nvSpPr>
          <p:cNvPr id="4" name="矩形 3">
            <a:extLst>
              <a:ext uri="{FF2B5EF4-FFF2-40B4-BE49-F238E27FC236}">
                <a16:creationId xmlns:a16="http://schemas.microsoft.com/office/drawing/2014/main" id="{E4213856-12B5-473F-81A5-92461EFF96F3}"/>
              </a:ext>
            </a:extLst>
          </p:cNvPr>
          <p:cNvSpPr/>
          <p:nvPr/>
        </p:nvSpPr>
        <p:spPr>
          <a:xfrm>
            <a:off x="346364" y="1579418"/>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SQL</a:t>
            </a:r>
            <a:endParaRPr lang="zh-CN" altLang="en-US" dirty="0"/>
          </a:p>
        </p:txBody>
      </p:sp>
      <p:sp>
        <p:nvSpPr>
          <p:cNvPr id="9" name="矩形 8">
            <a:extLst>
              <a:ext uri="{FF2B5EF4-FFF2-40B4-BE49-F238E27FC236}">
                <a16:creationId xmlns:a16="http://schemas.microsoft.com/office/drawing/2014/main" id="{A32C8A86-8501-449B-A277-22D5CCD7B118}"/>
              </a:ext>
            </a:extLst>
          </p:cNvPr>
          <p:cNvSpPr/>
          <p:nvPr/>
        </p:nvSpPr>
        <p:spPr>
          <a:xfrm>
            <a:off x="3277582" y="1579417"/>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TOKEN </a:t>
            </a:r>
            <a:r>
              <a:rPr lang="zh-CN" altLang="en-US" dirty="0"/>
              <a:t>列表</a:t>
            </a:r>
          </a:p>
        </p:txBody>
      </p:sp>
      <p:sp>
        <p:nvSpPr>
          <p:cNvPr id="11" name="矩形 10">
            <a:extLst>
              <a:ext uri="{FF2B5EF4-FFF2-40B4-BE49-F238E27FC236}">
                <a16:creationId xmlns:a16="http://schemas.microsoft.com/office/drawing/2014/main" id="{37C328F3-56B3-40A1-B2B1-CF7ADC6AD5D9}"/>
              </a:ext>
            </a:extLst>
          </p:cNvPr>
          <p:cNvSpPr/>
          <p:nvPr/>
        </p:nvSpPr>
        <p:spPr>
          <a:xfrm>
            <a:off x="1856509" y="2802660"/>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scanner</a:t>
            </a:r>
            <a:endParaRPr lang="zh-CN" altLang="en-US" dirty="0"/>
          </a:p>
        </p:txBody>
      </p:sp>
      <p:cxnSp>
        <p:nvCxnSpPr>
          <p:cNvPr id="13" name="直接箭头连接符 12">
            <a:extLst>
              <a:ext uri="{FF2B5EF4-FFF2-40B4-BE49-F238E27FC236}">
                <a16:creationId xmlns:a16="http://schemas.microsoft.com/office/drawing/2014/main" id="{81B5E024-BA79-4FF7-A3A9-EA093D4DDF7B}"/>
              </a:ext>
            </a:extLst>
          </p:cNvPr>
          <p:cNvCxnSpPr>
            <a:stCxn id="4" idx="2"/>
            <a:endCxn id="11" idx="0"/>
          </p:cNvCxnSpPr>
          <p:nvPr/>
        </p:nvCxnSpPr>
        <p:spPr>
          <a:xfrm>
            <a:off x="1627910" y="2164193"/>
            <a:ext cx="1510145" cy="63846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E7918828-76EB-4EB7-A282-9CD4F2B4FBF0}"/>
              </a:ext>
            </a:extLst>
          </p:cNvPr>
          <p:cNvCxnSpPr>
            <a:stCxn id="9" idx="2"/>
            <a:endCxn id="11" idx="0"/>
          </p:cNvCxnSpPr>
          <p:nvPr/>
        </p:nvCxnSpPr>
        <p:spPr>
          <a:xfrm flipH="1">
            <a:off x="3138055" y="2164192"/>
            <a:ext cx="1421073" cy="63846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96C3C8CF-9537-4AED-BFBB-FA2E0DBE5D4B}"/>
              </a:ext>
            </a:extLst>
          </p:cNvPr>
          <p:cNvSpPr/>
          <p:nvPr/>
        </p:nvSpPr>
        <p:spPr>
          <a:xfrm>
            <a:off x="5069783" y="4025414"/>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err="1"/>
              <a:t>yylex</a:t>
            </a:r>
            <a:endParaRPr lang="zh-CN" altLang="en-US" dirty="0"/>
          </a:p>
        </p:txBody>
      </p:sp>
      <p:cxnSp>
        <p:nvCxnSpPr>
          <p:cNvPr id="24" name="直接箭头连接符 23">
            <a:extLst>
              <a:ext uri="{FF2B5EF4-FFF2-40B4-BE49-F238E27FC236}">
                <a16:creationId xmlns:a16="http://schemas.microsoft.com/office/drawing/2014/main" id="{D480A3E5-385C-463C-8C13-FB4D69996D33}"/>
              </a:ext>
            </a:extLst>
          </p:cNvPr>
          <p:cNvCxnSpPr>
            <a:cxnSpLocks/>
            <a:stCxn id="11" idx="2"/>
            <a:endCxn id="18" idx="0"/>
          </p:cNvCxnSpPr>
          <p:nvPr/>
        </p:nvCxnSpPr>
        <p:spPr>
          <a:xfrm>
            <a:off x="3138055" y="3387435"/>
            <a:ext cx="3213274" cy="637979"/>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882D1CE2-DC52-45DA-ADFB-1CC2DE4E5BF4}"/>
              </a:ext>
            </a:extLst>
          </p:cNvPr>
          <p:cNvSpPr/>
          <p:nvPr/>
        </p:nvSpPr>
        <p:spPr>
          <a:xfrm>
            <a:off x="5069783" y="5161307"/>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输出 </a:t>
            </a:r>
            <a:r>
              <a:rPr lang="en-US" altLang="zh-CN" dirty="0"/>
              <a:t>TOKEN</a:t>
            </a:r>
            <a:endParaRPr lang="zh-CN" altLang="en-US" dirty="0"/>
          </a:p>
        </p:txBody>
      </p:sp>
      <p:cxnSp>
        <p:nvCxnSpPr>
          <p:cNvPr id="29" name="直接箭头连接符 28">
            <a:extLst>
              <a:ext uri="{FF2B5EF4-FFF2-40B4-BE49-F238E27FC236}">
                <a16:creationId xmlns:a16="http://schemas.microsoft.com/office/drawing/2014/main" id="{C4C82041-608D-4937-8555-D39A555C1D53}"/>
              </a:ext>
            </a:extLst>
          </p:cNvPr>
          <p:cNvCxnSpPr>
            <a:cxnSpLocks/>
            <a:stCxn id="18" idx="2"/>
            <a:endCxn id="28" idx="0"/>
          </p:cNvCxnSpPr>
          <p:nvPr/>
        </p:nvCxnSpPr>
        <p:spPr>
          <a:xfrm>
            <a:off x="6351329" y="4610189"/>
            <a:ext cx="0" cy="55111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a16="http://schemas.microsoft.com/office/drawing/2014/main" id="{18654E7D-51C6-4141-A0FA-AE6985583CF6}"/>
              </a:ext>
            </a:extLst>
          </p:cNvPr>
          <p:cNvSpPr/>
          <p:nvPr/>
        </p:nvSpPr>
        <p:spPr>
          <a:xfrm>
            <a:off x="5069783" y="2802659"/>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返回值 </a:t>
            </a:r>
            <a:r>
              <a:rPr lang="en-US" altLang="zh-CN" dirty="0"/>
              <a:t>location </a:t>
            </a:r>
            <a:endParaRPr lang="zh-CN" altLang="en-US" dirty="0"/>
          </a:p>
        </p:txBody>
      </p:sp>
      <p:sp>
        <p:nvSpPr>
          <p:cNvPr id="17" name="矩形 16">
            <a:extLst>
              <a:ext uri="{FF2B5EF4-FFF2-40B4-BE49-F238E27FC236}">
                <a16:creationId xmlns:a16="http://schemas.microsoft.com/office/drawing/2014/main" id="{779A0A47-DA5D-4C23-9117-E1624C1581F3}"/>
              </a:ext>
            </a:extLst>
          </p:cNvPr>
          <p:cNvSpPr/>
          <p:nvPr/>
        </p:nvSpPr>
        <p:spPr>
          <a:xfrm>
            <a:off x="8143529" y="2778701"/>
            <a:ext cx="2563091" cy="5847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返回值 </a:t>
            </a:r>
            <a:r>
              <a:rPr lang="en-US" altLang="zh-CN" dirty="0"/>
              <a:t>value</a:t>
            </a:r>
            <a:endParaRPr lang="zh-CN" altLang="en-US" dirty="0"/>
          </a:p>
        </p:txBody>
      </p:sp>
      <p:cxnSp>
        <p:nvCxnSpPr>
          <p:cNvPr id="20" name="直接箭头连接符 19">
            <a:extLst>
              <a:ext uri="{FF2B5EF4-FFF2-40B4-BE49-F238E27FC236}">
                <a16:creationId xmlns:a16="http://schemas.microsoft.com/office/drawing/2014/main" id="{C7D6C8FC-6F64-4014-9867-DD9A7ABFA876}"/>
              </a:ext>
            </a:extLst>
          </p:cNvPr>
          <p:cNvCxnSpPr>
            <a:cxnSpLocks/>
            <a:stCxn id="16" idx="2"/>
            <a:endCxn id="18" idx="0"/>
          </p:cNvCxnSpPr>
          <p:nvPr/>
        </p:nvCxnSpPr>
        <p:spPr>
          <a:xfrm>
            <a:off x="6351329" y="3387434"/>
            <a:ext cx="0" cy="63798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E2782EE3-B839-4397-BDBE-EAAD2ADDE72F}"/>
              </a:ext>
            </a:extLst>
          </p:cNvPr>
          <p:cNvCxnSpPr>
            <a:cxnSpLocks/>
            <a:stCxn id="17" idx="2"/>
            <a:endCxn id="18" idx="0"/>
          </p:cNvCxnSpPr>
          <p:nvPr/>
        </p:nvCxnSpPr>
        <p:spPr>
          <a:xfrm flipH="1">
            <a:off x="6351329" y="3363476"/>
            <a:ext cx="3073746" cy="66193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95640629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3386</TotalTime>
  <Words>1475</Words>
  <Application>Microsoft Office PowerPoint</Application>
  <PresentationFormat>宽屏</PresentationFormat>
  <Paragraphs>380</Paragraphs>
  <Slides>35</Slides>
  <Notes>25</Notes>
  <HiddenSlides>0</HiddenSlides>
  <MMClips>0</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35</vt:i4>
      </vt:variant>
    </vt:vector>
  </HeadingPairs>
  <TitlesOfParts>
    <vt:vector size="41" baseType="lpstr">
      <vt:lpstr>等线</vt:lpstr>
      <vt:lpstr>方正兰亭准黑_GBK</vt:lpstr>
      <vt:lpstr>微软雅黑</vt:lpstr>
      <vt:lpstr>Arial</vt:lpstr>
      <vt:lpstr>Office 主题​​</vt:lpstr>
      <vt:lpstr>程序包</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bret shao</cp:lastModifiedBy>
  <cp:revision>84</cp:revision>
  <dcterms:created xsi:type="dcterms:W3CDTF">2019-06-20T08:33:00Z</dcterms:created>
  <dcterms:modified xsi:type="dcterms:W3CDTF">2019-07-03T07:20:22Z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2052-11.1.0.8812</vt:lpwstr>
  </property>
</Properties>
</file>